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erriweather"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zwIh/Q0nZRyFV1K06lSyjoasQ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eensidevenue.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ermaidsFringe@st-andrews.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ermaidsFringe@st-andrews.ac.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edfring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fring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reensidevenue.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leafletfrog.co.uk/collections/frontpage2/products/a3-poster" TargetMode="External"/><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ersonalised.clothing/" TargetMode="External"/><Relationship Id="rId5" Type="http://schemas.openxmlformats.org/officeDocument/2006/relationships/hyperlink" Target="https://www.banana-print.co.uk/stickers-labels/" TargetMode="External"/><Relationship Id="rId4" Type="http://schemas.openxmlformats.org/officeDocument/2006/relationships/hyperlink" Target="https://www.leafletfrog.co.uk/collections/frontpage/products/a5-leafle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ermaidsFringe@st-andrews.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886C"/>
        </a:solidFill>
        <a:effectLst/>
      </p:bgPr>
    </p:bg>
    <p:spTree>
      <p:nvGrpSpPr>
        <p:cNvPr id="1" name="Shape 53"/>
        <p:cNvGrpSpPr/>
        <p:nvPr/>
      </p:nvGrpSpPr>
      <p:grpSpPr>
        <a:xfrm>
          <a:off x="0" y="0"/>
          <a:ext cx="0" cy="0"/>
          <a:chOff x="0" y="0"/>
          <a:chExt cx="0" cy="0"/>
        </a:xfrm>
      </p:grpSpPr>
      <p:sp>
        <p:nvSpPr>
          <p:cNvPr id="54" name="Google Shape;54;p1"/>
          <p:cNvSpPr/>
          <p:nvPr/>
        </p:nvSpPr>
        <p:spPr>
          <a:xfrm>
            <a:off x="0" y="2571750"/>
            <a:ext cx="9144000" cy="2571900"/>
          </a:xfrm>
          <a:prstGeom prst="rect">
            <a:avLst/>
          </a:prstGeom>
          <a:solidFill>
            <a:srgbClr val="FAFCF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1"/>
          <p:cNvPicPr preferRelativeResize="0"/>
          <p:nvPr/>
        </p:nvPicPr>
        <p:blipFill rotWithShape="1">
          <a:blip r:embed="rId3">
            <a:alphaModFix/>
          </a:blip>
          <a:srcRect t="36235" b="36561"/>
          <a:stretch/>
        </p:blipFill>
        <p:spPr>
          <a:xfrm>
            <a:off x="1832037" y="2882725"/>
            <a:ext cx="5479925" cy="1490724"/>
          </a:xfrm>
          <a:prstGeom prst="rect">
            <a:avLst/>
          </a:prstGeom>
          <a:noFill/>
          <a:ln w="38100" cap="flat" cmpd="sng">
            <a:solidFill>
              <a:srgbClr val="26886C"/>
            </a:solidFill>
            <a:prstDash val="solid"/>
            <a:round/>
            <a:headEnd type="none" w="sm" len="sm"/>
            <a:tailEnd type="none" w="sm" len="sm"/>
          </a:ln>
        </p:spPr>
      </p:pic>
      <p:sp>
        <p:nvSpPr>
          <p:cNvPr id="56" name="Google Shape;56;p1"/>
          <p:cNvSpPr txBox="1"/>
          <p:nvPr/>
        </p:nvSpPr>
        <p:spPr>
          <a:xfrm>
            <a:off x="525675" y="1421825"/>
            <a:ext cx="79536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lt1"/>
                </a:solidFill>
                <a:latin typeface="Times New Roman"/>
                <a:ea typeface="Times New Roman"/>
                <a:cs typeface="Times New Roman"/>
                <a:sym typeface="Times New Roman"/>
              </a:rPr>
              <a:t>Mermaids @ The Fringe 202</a:t>
            </a:r>
            <a:r>
              <a:rPr lang="en" sz="2800">
                <a:solidFill>
                  <a:schemeClr val="lt1"/>
                </a:solidFill>
                <a:latin typeface="Times New Roman"/>
                <a:ea typeface="Times New Roman"/>
                <a:cs typeface="Times New Roman"/>
                <a:sym typeface="Times New Roman"/>
              </a:rPr>
              <a:t>5</a:t>
            </a:r>
            <a:r>
              <a:rPr lang="en" sz="2800" b="0" i="0" u="none" strike="noStrike" cap="none">
                <a:solidFill>
                  <a:schemeClr val="lt1"/>
                </a:solidFill>
                <a:latin typeface="Times New Roman"/>
                <a:ea typeface="Times New Roman"/>
                <a:cs typeface="Times New Roman"/>
                <a:sym typeface="Times New Roman"/>
              </a:rPr>
              <a:t> Info Meeting</a:t>
            </a:r>
            <a:endParaRPr sz="2800" b="0" i="0" u="none" strike="noStrike" cap="none">
              <a:solidFill>
                <a:schemeClr val="lt1"/>
              </a:solidFill>
              <a:latin typeface="Times New Roman"/>
              <a:ea typeface="Times New Roman"/>
              <a:cs typeface="Times New Roman"/>
              <a:sym typeface="Times New Roman"/>
            </a:endParaRPr>
          </a:p>
        </p:txBody>
      </p:sp>
      <p:sp>
        <p:nvSpPr>
          <p:cNvPr id="57" name="Google Shape;57;p1"/>
          <p:cNvSpPr txBox="1"/>
          <p:nvPr/>
        </p:nvSpPr>
        <p:spPr>
          <a:xfrm>
            <a:off x="595200" y="353350"/>
            <a:ext cx="79536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 sz="6000" b="0" i="0" u="none" strike="noStrike" cap="none">
                <a:solidFill>
                  <a:schemeClr val="lt1"/>
                </a:solidFill>
                <a:latin typeface="Times New Roman"/>
                <a:ea typeface="Times New Roman"/>
                <a:cs typeface="Times New Roman"/>
                <a:sym typeface="Times New Roman"/>
              </a:rPr>
              <a:t>Welcome!</a:t>
            </a:r>
            <a:endParaRPr sz="6000" b="0" i="0" u="none" strike="noStrike" cap="none">
              <a:solidFill>
                <a:schemeClr val="lt1"/>
              </a:solidFill>
              <a:latin typeface="Times New Roman"/>
              <a:ea typeface="Times New Roman"/>
              <a:cs typeface="Times New Roman"/>
              <a:sym typeface="Times New Roman"/>
            </a:endParaRPr>
          </a:p>
        </p:txBody>
      </p:sp>
      <p:sp>
        <p:nvSpPr>
          <p:cNvPr id="58" name="Google Shape;58;p1"/>
          <p:cNvSpPr txBox="1"/>
          <p:nvPr/>
        </p:nvSpPr>
        <p:spPr>
          <a:xfrm>
            <a:off x="2129250" y="4656975"/>
            <a:ext cx="48855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i="1">
                <a:solidFill>
                  <a:schemeClr val="dk1"/>
                </a:solidFill>
                <a:latin typeface="Times New Roman"/>
                <a:ea typeface="Times New Roman"/>
                <a:cs typeface="Times New Roman"/>
                <a:sym typeface="Times New Roman"/>
              </a:rPr>
              <a:t>3rd</a:t>
            </a:r>
            <a:r>
              <a:rPr lang="en" sz="1600" b="0" i="1" u="none" strike="noStrike" cap="none">
                <a:solidFill>
                  <a:schemeClr val="dk1"/>
                </a:solidFill>
                <a:latin typeface="Times New Roman"/>
                <a:ea typeface="Times New Roman"/>
                <a:cs typeface="Times New Roman"/>
                <a:sym typeface="Times New Roman"/>
              </a:rPr>
              <a:t> </a:t>
            </a:r>
            <a:r>
              <a:rPr lang="en" sz="1600" i="1">
                <a:solidFill>
                  <a:schemeClr val="dk1"/>
                </a:solidFill>
                <a:latin typeface="Times New Roman"/>
                <a:ea typeface="Times New Roman"/>
                <a:cs typeface="Times New Roman"/>
                <a:sym typeface="Times New Roman"/>
              </a:rPr>
              <a:t>November</a:t>
            </a:r>
            <a:r>
              <a:rPr lang="en" sz="1600" b="0" i="1" u="none" strike="noStrike" cap="none">
                <a:solidFill>
                  <a:schemeClr val="dk1"/>
                </a:solidFill>
                <a:latin typeface="Times New Roman"/>
                <a:ea typeface="Times New Roman"/>
                <a:cs typeface="Times New Roman"/>
                <a:sym typeface="Times New Roman"/>
              </a:rPr>
              <a:t> 202</a:t>
            </a:r>
            <a:r>
              <a:rPr lang="en" sz="1600" i="1">
                <a:solidFill>
                  <a:schemeClr val="dk1"/>
                </a:solidFill>
                <a:latin typeface="Times New Roman"/>
                <a:ea typeface="Times New Roman"/>
                <a:cs typeface="Times New Roman"/>
                <a:sym typeface="Times New Roman"/>
              </a:rPr>
              <a:t>5</a:t>
            </a:r>
            <a:endParaRPr sz="1600" b="0" i="1"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33"/>
        <p:cNvGrpSpPr/>
        <p:nvPr/>
      </p:nvGrpSpPr>
      <p:grpSpPr>
        <a:xfrm>
          <a:off x="0" y="0"/>
          <a:ext cx="0" cy="0"/>
          <a:chOff x="0" y="0"/>
          <a:chExt cx="0" cy="0"/>
        </a:xfrm>
      </p:grpSpPr>
      <p:sp>
        <p:nvSpPr>
          <p:cNvPr id="134" name="Google Shape;134;p10"/>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0"/>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Performing at Greenside Venues</a:t>
            </a:r>
            <a:endParaRPr sz="4000" b="0" i="0" u="none" strike="noStrike" cap="none">
              <a:solidFill>
                <a:schemeClr val="lt1"/>
              </a:solidFill>
              <a:latin typeface="Times New Roman"/>
              <a:ea typeface="Times New Roman"/>
              <a:cs typeface="Times New Roman"/>
              <a:sym typeface="Times New Roman"/>
            </a:endParaRPr>
          </a:p>
        </p:txBody>
      </p:sp>
      <p:sp>
        <p:nvSpPr>
          <p:cNvPr id="136" name="Google Shape;136;p10"/>
          <p:cNvSpPr txBox="1"/>
          <p:nvPr/>
        </p:nvSpPr>
        <p:spPr>
          <a:xfrm>
            <a:off x="337650" y="1478425"/>
            <a:ext cx="8370600" cy="38172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Each slot is an 1 hour and 10 mins, which </a:t>
            </a:r>
            <a:r>
              <a:rPr lang="en" sz="1600" b="0" i="1" u="none" strike="noStrike" cap="none">
                <a:solidFill>
                  <a:schemeClr val="dk1"/>
                </a:solidFill>
                <a:latin typeface="Times New Roman"/>
                <a:ea typeface="Times New Roman"/>
                <a:cs typeface="Times New Roman"/>
                <a:sym typeface="Times New Roman"/>
              </a:rPr>
              <a:t>includes</a:t>
            </a:r>
            <a:r>
              <a:rPr lang="en" sz="1600" b="0" i="0" u="none" strike="noStrike" cap="none">
                <a:solidFill>
                  <a:schemeClr val="dk1"/>
                </a:solidFill>
                <a:latin typeface="Times New Roman"/>
                <a:ea typeface="Times New Roman"/>
                <a:cs typeface="Times New Roman"/>
                <a:sym typeface="Times New Roman"/>
              </a:rPr>
              <a:t> get in and get out</a:t>
            </a:r>
            <a:endParaRPr sz="1600" b="0" i="0" u="none" strike="noStrike" cap="none">
              <a:solidFill>
                <a:schemeClr val="dk1"/>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We recommend a </a:t>
            </a:r>
            <a:r>
              <a:rPr lang="en" sz="1600" b="1" i="0" u="none" strike="noStrike" cap="none">
                <a:solidFill>
                  <a:schemeClr val="dk1"/>
                </a:solidFill>
                <a:latin typeface="Times New Roman"/>
                <a:ea typeface="Times New Roman"/>
                <a:cs typeface="Times New Roman"/>
                <a:sym typeface="Times New Roman"/>
              </a:rPr>
              <a:t>50 min show</a:t>
            </a:r>
            <a:r>
              <a:rPr lang="en" sz="1600" b="0" i="0" u="none" strike="noStrike" cap="none">
                <a:solidFill>
                  <a:schemeClr val="dk1"/>
                </a:solidFill>
                <a:latin typeface="Times New Roman"/>
                <a:ea typeface="Times New Roman"/>
                <a:cs typeface="Times New Roman"/>
                <a:sym typeface="Times New Roman"/>
              </a:rPr>
              <a:t> with 10 mins for get in and 10 for get out </a:t>
            </a:r>
            <a:endParaRPr sz="1600" b="0" i="0" u="none" strike="noStrike" cap="none">
              <a:solidFill>
                <a:schemeClr val="dk1"/>
              </a:solidFill>
              <a:latin typeface="Times New Roman"/>
              <a:ea typeface="Times New Roman"/>
              <a:cs typeface="Times New Roman"/>
              <a:sym typeface="Times New Roman"/>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Backstage </a:t>
            </a:r>
            <a:r>
              <a:rPr lang="en" sz="1600" b="1" i="0" u="none" strike="noStrike" cap="none">
                <a:solidFill>
                  <a:schemeClr val="dk1"/>
                </a:solidFill>
                <a:latin typeface="Times New Roman"/>
                <a:ea typeface="Times New Roman"/>
                <a:cs typeface="Times New Roman"/>
                <a:sym typeface="Times New Roman"/>
              </a:rPr>
              <a:t>storage is very limited</a:t>
            </a:r>
            <a:endParaRPr sz="1600" b="1" i="0" u="none" strike="noStrike" cap="none">
              <a:solidFill>
                <a:schemeClr val="dk1"/>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Props storage is available, but larger scale set pieces will have to be transported by the production teams and actors themselves to the venue each show day. Mermaids cannot help with this. </a:t>
            </a:r>
            <a:endParaRPr sz="1600" b="0" i="0" u="none" strike="noStrike" cap="none">
              <a:solidFill>
                <a:schemeClr val="dk1"/>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Closer to the performance date, teams will complete a technical form for Greenside, sent out by Mermaids</a:t>
            </a:r>
            <a:endParaRPr sz="1600" b="0" i="0" u="none" strike="noStrike" cap="none">
              <a:solidFill>
                <a:schemeClr val="dk1"/>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This will include risk assessments details as well as all set/props/ etc. details </a:t>
            </a:r>
            <a:endParaRPr sz="1600" b="0" i="0" u="none" strike="noStrike" cap="none">
              <a:solidFill>
                <a:schemeClr val="dk1"/>
              </a:solidFill>
              <a:latin typeface="Times New Roman"/>
              <a:ea typeface="Times New Roman"/>
              <a:cs typeface="Times New Roman"/>
              <a:sym typeface="Times New Roman"/>
            </a:endParaRPr>
          </a:p>
          <a:p>
            <a:pPr marL="457200" marR="0" lvl="0" indent="-336550" algn="l" rtl="0">
              <a:lnSpc>
                <a:spcPct val="100000"/>
              </a:lnSpc>
              <a:spcBef>
                <a:spcPts val="0"/>
              </a:spcBef>
              <a:spcAft>
                <a:spcPts val="0"/>
              </a:spcAft>
              <a:buClr>
                <a:schemeClr val="dk1"/>
              </a:buClr>
              <a:buSzPts val="1700"/>
              <a:buFont typeface="Times New Roman"/>
              <a:buChar char="●"/>
            </a:pPr>
            <a:r>
              <a:rPr lang="en" sz="1700" b="0" i="0" u="none" strike="noStrike" cap="none">
                <a:solidFill>
                  <a:schemeClr val="dk1"/>
                </a:solidFill>
                <a:latin typeface="Times New Roman"/>
                <a:ea typeface="Times New Roman"/>
                <a:cs typeface="Times New Roman"/>
                <a:sym typeface="Times New Roman"/>
              </a:rPr>
              <a:t>Full info about venues &amp; performance details can be found on the </a:t>
            </a:r>
            <a:r>
              <a:rPr lang="en" sz="1600" b="0" i="0" u="sng" strike="noStrike" cap="none">
                <a:solidFill>
                  <a:schemeClr val="hlink"/>
                </a:solidFill>
                <a:latin typeface="Times New Roman"/>
                <a:ea typeface="Times New Roman"/>
                <a:cs typeface="Times New Roman"/>
                <a:sym typeface="Times New Roman"/>
                <a:hlinkClick r:id="rId3"/>
              </a:rPr>
              <a:t>Greenside Venues Website</a:t>
            </a:r>
            <a:endParaRPr sz="1600" b="0" i="0" u="none" strike="noStrike" cap="none">
              <a:solidFill>
                <a:schemeClr val="dk1"/>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chemeClr val="dk1"/>
              </a:buClr>
              <a:buSzPts val="1600"/>
              <a:buFont typeface="Times New Roman"/>
              <a:buChar char="○"/>
            </a:pPr>
            <a:r>
              <a:rPr lang="en" sz="1600" b="0" i="0" u="none" strike="noStrike" cap="none">
                <a:solidFill>
                  <a:schemeClr val="dk1"/>
                </a:solidFill>
                <a:latin typeface="Times New Roman"/>
                <a:ea typeface="Times New Roman"/>
                <a:cs typeface="Times New Roman"/>
                <a:sym typeface="Times New Roman"/>
              </a:rPr>
              <a:t>Look at the Performer Pack (Apply =&gt; Performers) for a comprehensive guide to Greenside </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40"/>
        <p:cNvGrpSpPr/>
        <p:nvPr/>
      </p:nvGrpSpPr>
      <p:grpSpPr>
        <a:xfrm>
          <a:off x="0" y="0"/>
          <a:ext cx="0" cy="0"/>
          <a:chOff x="0" y="0"/>
          <a:chExt cx="0" cy="0"/>
        </a:xfrm>
      </p:grpSpPr>
      <p:sp>
        <p:nvSpPr>
          <p:cNvPr id="141" name="Google Shape;141;p11"/>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1"/>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Funding Conditions</a:t>
            </a:r>
            <a:endParaRPr sz="4000" b="0" i="0" u="none" strike="noStrike" cap="none">
              <a:solidFill>
                <a:schemeClr val="lt1"/>
              </a:solidFill>
              <a:latin typeface="Times New Roman"/>
              <a:ea typeface="Times New Roman"/>
              <a:cs typeface="Times New Roman"/>
              <a:sym typeface="Times New Roman"/>
            </a:endParaRPr>
          </a:p>
        </p:txBody>
      </p:sp>
      <p:sp>
        <p:nvSpPr>
          <p:cNvPr id="143" name="Google Shape;143;p11"/>
          <p:cNvSpPr txBox="1"/>
          <p:nvPr/>
        </p:nvSpPr>
        <p:spPr>
          <a:xfrm>
            <a:off x="377325" y="1281000"/>
            <a:ext cx="8331000" cy="4209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In order to be passed and granted funding by Mermaids, these are some conditions that must be met by the teams that are passed throughout the Fringe process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Include Mermaids @ Fringe </a:t>
            </a:r>
            <a:r>
              <a:rPr lang="en" sz="1600" b="1" i="0" u="none" strike="noStrike" cap="none">
                <a:solidFill>
                  <a:srgbClr val="000000"/>
                </a:solidFill>
                <a:latin typeface="Times New Roman"/>
                <a:ea typeface="Times New Roman"/>
                <a:cs typeface="Times New Roman"/>
                <a:sym typeface="Times New Roman"/>
              </a:rPr>
              <a:t>logo</a:t>
            </a:r>
            <a:r>
              <a:rPr lang="en" sz="1600" b="0" i="0" u="none" strike="noStrike" cap="none">
                <a:solidFill>
                  <a:srgbClr val="000000"/>
                </a:solidFill>
                <a:latin typeface="Times New Roman"/>
                <a:ea typeface="Times New Roman"/>
                <a:cs typeface="Times New Roman"/>
                <a:sym typeface="Times New Roman"/>
              </a:rPr>
              <a:t>, </a:t>
            </a:r>
            <a:r>
              <a:rPr lang="en" sz="1600" b="0" i="0" u="none" strike="noStrike" cap="none">
                <a:solidFill>
                  <a:schemeClr val="dk1"/>
                </a:solidFill>
                <a:latin typeface="Times New Roman"/>
                <a:ea typeface="Times New Roman"/>
                <a:cs typeface="Times New Roman"/>
                <a:sym typeface="Times New Roman"/>
              </a:rPr>
              <a:t>University of St Andrews</a:t>
            </a:r>
            <a:r>
              <a:rPr lang="en" sz="1600" b="0" i="0" u="none" strike="noStrike" cap="none">
                <a:solidFill>
                  <a:srgbClr val="000000"/>
                </a:solidFill>
                <a:latin typeface="Times New Roman"/>
                <a:ea typeface="Times New Roman"/>
                <a:cs typeface="Times New Roman"/>
                <a:sym typeface="Times New Roman"/>
              </a:rPr>
              <a:t> logo and Greenside logo on all printed publicity material  - these will be provided closer to date</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Update the show budget </a:t>
            </a:r>
            <a:r>
              <a:rPr lang="en" sz="1600" b="0" i="0" u="none" strike="noStrike" cap="none">
                <a:solidFill>
                  <a:srgbClr val="000000"/>
                </a:solidFill>
                <a:latin typeface="Times New Roman"/>
                <a:ea typeface="Times New Roman"/>
                <a:cs typeface="Times New Roman"/>
                <a:sym typeface="Times New Roman"/>
              </a:rPr>
              <a:t>regularly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Attend Mermaids </a:t>
            </a:r>
            <a:r>
              <a:rPr lang="en" sz="1600" b="1" i="0" u="none" strike="noStrike" cap="none">
                <a:solidFill>
                  <a:srgbClr val="000000"/>
                </a:solidFill>
                <a:latin typeface="Times New Roman"/>
                <a:ea typeface="Times New Roman"/>
                <a:cs typeface="Times New Roman"/>
                <a:sym typeface="Times New Roman"/>
              </a:rPr>
              <a:t>Monday meetings </a:t>
            </a:r>
            <a:r>
              <a:rPr lang="en" sz="1600" b="0" i="0" u="none" strike="noStrike" cap="none">
                <a:solidFill>
                  <a:srgbClr val="000000"/>
                </a:solidFill>
                <a:latin typeface="Times New Roman"/>
                <a:ea typeface="Times New Roman"/>
                <a:cs typeface="Times New Roman"/>
                <a:sym typeface="Times New Roman"/>
              </a:rPr>
              <a:t>after proposals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Follow all </a:t>
            </a:r>
            <a:r>
              <a:rPr lang="en" sz="1600" b="1" i="0" u="none" strike="noStrike" cap="none">
                <a:solidFill>
                  <a:srgbClr val="000000"/>
                </a:solidFill>
                <a:latin typeface="Times New Roman"/>
                <a:ea typeface="Times New Roman"/>
                <a:cs typeface="Times New Roman"/>
                <a:sym typeface="Times New Roman"/>
              </a:rPr>
              <a:t>venue rules and deadlines</a:t>
            </a:r>
            <a:r>
              <a:rPr lang="en" sz="1600" b="0" i="0" u="none" strike="noStrike" cap="none">
                <a:solidFill>
                  <a:srgbClr val="000000"/>
                </a:solidFill>
                <a:latin typeface="Times New Roman"/>
                <a:ea typeface="Times New Roman"/>
                <a:cs typeface="Times New Roman"/>
                <a:sym typeface="Times New Roman"/>
              </a:rPr>
              <a:t>, and regularly </a:t>
            </a:r>
            <a:r>
              <a:rPr lang="en" sz="1600" b="1" i="0" u="none" strike="noStrike" cap="none">
                <a:solidFill>
                  <a:srgbClr val="000000"/>
                </a:solidFill>
                <a:latin typeface="Times New Roman"/>
                <a:ea typeface="Times New Roman"/>
                <a:cs typeface="Times New Roman"/>
                <a:sym typeface="Times New Roman"/>
              </a:rPr>
              <a:t>update the Fringe rep</a:t>
            </a:r>
            <a:r>
              <a:rPr lang="en" sz="1600" b="0" i="0" u="none" strike="noStrike" cap="none">
                <a:solidFill>
                  <a:srgbClr val="000000"/>
                </a:solidFill>
                <a:latin typeface="Times New Roman"/>
                <a:ea typeface="Times New Roman"/>
                <a:cs typeface="Times New Roman"/>
                <a:sym typeface="Times New Roman"/>
              </a:rPr>
              <a:t> on any details or issues that the venue should know about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Have </a:t>
            </a:r>
            <a:r>
              <a:rPr lang="en" sz="1600" b="1" i="0" u="sng" strike="noStrike" cap="none">
                <a:solidFill>
                  <a:srgbClr val="000000"/>
                </a:solidFill>
                <a:latin typeface="Times New Roman"/>
                <a:ea typeface="Times New Roman"/>
                <a:cs typeface="Times New Roman"/>
                <a:sym typeface="Times New Roman"/>
              </a:rPr>
              <a:t>at least one point of contact</a:t>
            </a:r>
            <a:r>
              <a:rPr lang="en" sz="1600" b="1" i="0" u="none" strike="noStrike" cap="none">
                <a:solidFill>
                  <a:srgbClr val="000000"/>
                </a:solidFill>
                <a:latin typeface="Times New Roman"/>
                <a:ea typeface="Times New Roman"/>
                <a:cs typeface="Times New Roman"/>
                <a:sym typeface="Times New Roman"/>
              </a:rPr>
              <a:t> </a:t>
            </a:r>
            <a:r>
              <a:rPr lang="en" sz="1600" b="0" i="0" u="none" strike="noStrike" cap="none">
                <a:solidFill>
                  <a:srgbClr val="000000"/>
                </a:solidFill>
                <a:latin typeface="Times New Roman"/>
                <a:ea typeface="Times New Roman"/>
                <a:cs typeface="Times New Roman"/>
                <a:sym typeface="Times New Roman"/>
              </a:rPr>
              <a:t>in the team that stays in frequent contact with the Fringe rep, both during the semester and summer, and that the Fringe rep can easily contact if needed.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Make sure to be </a:t>
            </a:r>
            <a:r>
              <a:rPr lang="en" sz="1600" b="1" i="0" u="none" strike="noStrike" cap="none">
                <a:solidFill>
                  <a:srgbClr val="000000"/>
                </a:solidFill>
                <a:latin typeface="Times New Roman"/>
                <a:ea typeface="Times New Roman"/>
                <a:cs typeface="Times New Roman"/>
                <a:sym typeface="Times New Roman"/>
              </a:rPr>
              <a:t>on top of publicity and press</a:t>
            </a:r>
            <a:r>
              <a:rPr lang="en" sz="1600" b="0" i="0" u="none" strike="noStrike" cap="none">
                <a:solidFill>
                  <a:srgbClr val="000000"/>
                </a:solidFill>
                <a:latin typeface="Times New Roman"/>
                <a:ea typeface="Times New Roman"/>
                <a:cs typeface="Times New Roman"/>
                <a:sym typeface="Times New Roman"/>
              </a:rPr>
              <a:t>; create your social media accounts early and write your press releases as soon as possible.</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Any </a:t>
            </a:r>
            <a:r>
              <a:rPr lang="en" sz="1600" b="1" i="0" u="none" strike="noStrike" cap="none">
                <a:solidFill>
                  <a:srgbClr val="000000"/>
                </a:solidFill>
                <a:latin typeface="Times New Roman"/>
                <a:ea typeface="Times New Roman"/>
                <a:cs typeface="Times New Roman"/>
                <a:sym typeface="Times New Roman"/>
              </a:rPr>
              <a:t>set</a:t>
            </a:r>
            <a:r>
              <a:rPr lang="en" sz="1600" b="0" i="0" u="none" strike="noStrike" cap="none">
                <a:solidFill>
                  <a:srgbClr val="000000"/>
                </a:solidFill>
                <a:latin typeface="Times New Roman"/>
                <a:ea typeface="Times New Roman"/>
                <a:cs typeface="Times New Roman"/>
                <a:sym typeface="Times New Roman"/>
              </a:rPr>
              <a:t> you do decide to bring to the Fringe (we recommend none) is fully your </a:t>
            </a:r>
            <a:r>
              <a:rPr lang="en" sz="1600" b="1" i="0" u="none" strike="noStrike" cap="none">
                <a:solidFill>
                  <a:srgbClr val="000000"/>
                </a:solidFill>
                <a:latin typeface="Times New Roman"/>
                <a:ea typeface="Times New Roman"/>
                <a:cs typeface="Times New Roman"/>
                <a:sym typeface="Times New Roman"/>
              </a:rPr>
              <a:t>responsibility</a:t>
            </a:r>
            <a:r>
              <a:rPr lang="en" sz="1600" b="0" i="0" u="none" strike="noStrike" cap="none">
                <a:solidFill>
                  <a:srgbClr val="000000"/>
                </a:solidFill>
                <a:latin typeface="Times New Roman"/>
                <a:ea typeface="Times New Roman"/>
                <a:cs typeface="Times New Roman"/>
                <a:sym typeface="Times New Roman"/>
              </a:rPr>
              <a:t> to transport back and forth to Edinburgh. Mermaids cannot help with this.  </a:t>
            </a:r>
            <a:endParaRPr sz="16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90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47"/>
        <p:cNvGrpSpPr/>
        <p:nvPr/>
      </p:nvGrpSpPr>
      <p:grpSpPr>
        <a:xfrm>
          <a:off x="0" y="0"/>
          <a:ext cx="0" cy="0"/>
          <a:chOff x="0" y="0"/>
          <a:chExt cx="0" cy="0"/>
        </a:xfrm>
      </p:grpSpPr>
      <p:sp>
        <p:nvSpPr>
          <p:cNvPr id="148" name="Google Shape;148;p12"/>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2"/>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Next Steps &amp; Important Dates</a:t>
            </a:r>
            <a:endParaRPr sz="4000" b="0" i="0" u="none" strike="noStrike" cap="none">
              <a:solidFill>
                <a:schemeClr val="lt1"/>
              </a:solidFill>
              <a:latin typeface="Times New Roman"/>
              <a:ea typeface="Times New Roman"/>
              <a:cs typeface="Times New Roman"/>
              <a:sym typeface="Times New Roman"/>
            </a:endParaRPr>
          </a:p>
        </p:txBody>
      </p:sp>
      <p:sp>
        <p:nvSpPr>
          <p:cNvPr id="150" name="Google Shape;150;p12"/>
          <p:cNvSpPr txBox="1"/>
          <p:nvPr/>
        </p:nvSpPr>
        <p:spPr>
          <a:xfrm>
            <a:off x="377325" y="1627600"/>
            <a:ext cx="7129500" cy="36018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Times New Roman"/>
              <a:buChar char="●"/>
            </a:pPr>
            <a:r>
              <a:rPr lang="en" sz="1600" b="0" i="0" u="none" strike="noStrike" cap="none">
                <a:solidFill>
                  <a:srgbClr val="000000"/>
                </a:solidFill>
                <a:latin typeface="Times New Roman"/>
                <a:ea typeface="Times New Roman"/>
                <a:cs typeface="Times New Roman"/>
                <a:sym typeface="Times New Roman"/>
              </a:rPr>
              <a:t>Gather a team and decide on a show! </a:t>
            </a:r>
            <a:endParaRPr sz="16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600" b="0" i="0" u="none" strike="noStrike" cap="none">
                <a:solidFill>
                  <a:srgbClr val="000000"/>
                </a:solidFill>
                <a:latin typeface="Times New Roman"/>
                <a:ea typeface="Times New Roman"/>
                <a:cs typeface="Times New Roman"/>
                <a:sym typeface="Times New Roman"/>
              </a:rPr>
              <a:t>Remember, if you decide to propose a student written show, </a:t>
            </a:r>
            <a:r>
              <a:rPr lang="en" sz="1600" b="1" i="0" u="none" strike="noStrike" cap="none">
                <a:solidFill>
                  <a:srgbClr val="000000"/>
                </a:solidFill>
                <a:latin typeface="Times New Roman"/>
                <a:ea typeface="Times New Roman"/>
                <a:cs typeface="Times New Roman"/>
                <a:sym typeface="Times New Roman"/>
              </a:rPr>
              <a:t>the script does not have to be done by the proposal due date</a:t>
            </a:r>
            <a:r>
              <a:rPr lang="en" sz="1600" b="0" i="0" u="none" strike="noStrike" cap="none">
                <a:solidFill>
                  <a:srgbClr val="000000"/>
                </a:solidFill>
                <a:latin typeface="Times New Roman"/>
                <a:ea typeface="Times New Roman"/>
                <a:cs typeface="Times New Roman"/>
                <a:sym typeface="Times New Roman"/>
              </a:rPr>
              <a:t>! Mermaids requires it to be sent in by the</a:t>
            </a:r>
            <a:r>
              <a:rPr lang="en" sz="1600" b="0" i="0" u="none" strike="noStrike" cap="none">
                <a:solidFill>
                  <a:srgbClr val="FF0000"/>
                </a:solidFill>
                <a:latin typeface="Times New Roman"/>
                <a:ea typeface="Times New Roman"/>
                <a:cs typeface="Times New Roman"/>
                <a:sym typeface="Times New Roman"/>
              </a:rPr>
              <a:t> </a:t>
            </a:r>
            <a:r>
              <a:rPr lang="en" sz="1600" b="0" i="0" u="none" strike="noStrike" cap="none">
                <a:solidFill>
                  <a:srgbClr val="262626"/>
                </a:solidFill>
                <a:latin typeface="Times New Roman"/>
                <a:ea typeface="Times New Roman"/>
                <a:cs typeface="Times New Roman"/>
                <a:sym typeface="Times New Roman"/>
              </a:rPr>
              <a:t>end of May 202</a:t>
            </a:r>
            <a:r>
              <a:rPr lang="en" sz="1600">
                <a:solidFill>
                  <a:srgbClr val="262626"/>
                </a:solidFill>
                <a:latin typeface="Times New Roman"/>
                <a:ea typeface="Times New Roman"/>
                <a:cs typeface="Times New Roman"/>
                <a:sym typeface="Times New Roman"/>
              </a:rPr>
              <a:t>5</a:t>
            </a:r>
            <a:r>
              <a:rPr lang="en" sz="1600" b="0" i="0" u="none" strike="noStrike" cap="none">
                <a:solidFill>
                  <a:srgbClr val="000000"/>
                </a:solidFill>
                <a:latin typeface="Times New Roman"/>
                <a:ea typeface="Times New Roman"/>
                <a:cs typeface="Times New Roman"/>
                <a:sym typeface="Times New Roman"/>
              </a:rPr>
              <a:t> if the show is passed.</a:t>
            </a:r>
            <a:endParaRPr sz="1600" b="0" i="0" u="none" strike="noStrike" cap="none">
              <a:solidFill>
                <a:srgbClr val="000000"/>
              </a:solidFill>
              <a:latin typeface="Times New Roman"/>
              <a:ea typeface="Times New Roman"/>
              <a:cs typeface="Times New Roman"/>
              <a:sym typeface="Times New Roman"/>
            </a:endParaRPr>
          </a:p>
          <a:p>
            <a:pPr marL="91440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Times New Roman"/>
                <a:ea typeface="Times New Roman"/>
                <a:cs typeface="Times New Roman"/>
                <a:sym typeface="Times New Roman"/>
              </a:rPr>
              <a:t> </a:t>
            </a:r>
            <a:endParaRPr sz="16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Visit office hours before submitting your proposal</a:t>
            </a:r>
            <a:r>
              <a:rPr lang="en" sz="1600" b="0" i="0" u="none" strike="noStrike" cap="none">
                <a:solidFill>
                  <a:srgbClr val="000000"/>
                </a:solidFill>
                <a:latin typeface="Times New Roman"/>
                <a:ea typeface="Times New Roman"/>
                <a:cs typeface="Times New Roman"/>
                <a:sym typeface="Times New Roman"/>
              </a:rPr>
              <a:t>!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This is required for your show to be passed</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W</a:t>
            </a:r>
            <a:r>
              <a:rPr lang="en" sz="1600" b="1">
                <a:latin typeface="Times New Roman"/>
                <a:ea typeface="Times New Roman"/>
                <a:cs typeface="Times New Roman"/>
                <a:sym typeface="Times New Roman"/>
              </a:rPr>
              <a:t>ednesday</a:t>
            </a:r>
            <a:r>
              <a:rPr lang="en" sz="1600" b="1" i="0" u="none" strike="noStrike" cap="none">
                <a:solidFill>
                  <a:srgbClr val="000000"/>
                </a:solidFill>
                <a:latin typeface="Times New Roman"/>
                <a:ea typeface="Times New Roman"/>
                <a:cs typeface="Times New Roman"/>
                <a:sym typeface="Times New Roman"/>
              </a:rPr>
              <a:t> </a:t>
            </a:r>
            <a:r>
              <a:rPr lang="en" sz="1600" b="1">
                <a:latin typeface="Times New Roman"/>
                <a:ea typeface="Times New Roman"/>
                <a:cs typeface="Times New Roman"/>
                <a:sym typeface="Times New Roman"/>
              </a:rPr>
              <a:t>9-12</a:t>
            </a:r>
            <a:r>
              <a:rPr lang="en" sz="1600" b="1" i="0" u="none" strike="noStrike" cap="none">
                <a:solidFill>
                  <a:srgbClr val="000000"/>
                </a:solidFill>
                <a:latin typeface="Times New Roman"/>
                <a:ea typeface="Times New Roman"/>
                <a:cs typeface="Times New Roman"/>
                <a:sym typeface="Times New Roman"/>
              </a:rPr>
              <a:t> @ </a:t>
            </a:r>
            <a:r>
              <a:rPr lang="en" sz="1600" b="1">
                <a:latin typeface="Times New Roman"/>
                <a:ea typeface="Times New Roman"/>
                <a:cs typeface="Times New Roman"/>
                <a:sym typeface="Times New Roman"/>
              </a:rPr>
              <a:t>Rectors</a:t>
            </a:r>
            <a:r>
              <a:rPr lang="en" sz="1600" b="1" i="0" u="none" strike="noStrike" cap="none">
                <a:solidFill>
                  <a:srgbClr val="000000"/>
                </a:solidFill>
                <a:latin typeface="Times New Roman"/>
                <a:ea typeface="Times New Roman"/>
                <a:cs typeface="Times New Roman"/>
                <a:sym typeface="Times New Roman"/>
              </a:rPr>
              <a:t>, </a:t>
            </a:r>
            <a:r>
              <a:rPr lang="en" sz="1600" b="1">
                <a:latin typeface="Times New Roman"/>
                <a:ea typeface="Times New Roman"/>
                <a:cs typeface="Times New Roman"/>
                <a:sym typeface="Times New Roman"/>
              </a:rPr>
              <a:t>or email or an appointment</a:t>
            </a:r>
            <a:endParaRPr sz="1600" b="1" i="0" u="none" strike="noStrike" cap="none">
              <a:solidFill>
                <a:srgbClr val="000000"/>
              </a:solidFill>
              <a:latin typeface="Times New Roman"/>
              <a:ea typeface="Times New Roman"/>
              <a:cs typeface="Times New Roman"/>
              <a:sym typeface="Times New Roman"/>
            </a:endParaRPr>
          </a:p>
          <a:p>
            <a:pPr marL="9144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Submit proposals by </a:t>
            </a:r>
            <a:r>
              <a:rPr lang="en" sz="1600" b="1">
                <a:latin typeface="Times New Roman"/>
                <a:ea typeface="Times New Roman"/>
                <a:cs typeface="Times New Roman"/>
                <a:sym typeface="Times New Roman"/>
              </a:rPr>
              <a:t>Friday 31st January @ 23.59</a:t>
            </a:r>
            <a:r>
              <a:rPr lang="en" sz="1600" b="1" i="0" u="none" strike="noStrike" cap="none">
                <a:solidFill>
                  <a:srgbClr val="000000"/>
                </a:solidFill>
                <a:latin typeface="Times New Roman"/>
                <a:ea typeface="Times New Roman"/>
                <a:cs typeface="Times New Roman"/>
                <a:sym typeface="Times New Roman"/>
              </a:rPr>
              <a:t> </a:t>
            </a:r>
            <a:r>
              <a:rPr lang="en" sz="1600" b="0" i="0" u="none" strike="noStrike" cap="none">
                <a:solidFill>
                  <a:srgbClr val="000000"/>
                </a:solidFill>
                <a:latin typeface="Times New Roman"/>
                <a:ea typeface="Times New Roman"/>
                <a:cs typeface="Times New Roman"/>
                <a:sym typeface="Times New Roman"/>
              </a:rPr>
              <a:t>to (</a:t>
            </a:r>
            <a:r>
              <a:rPr lang="en" sz="1600" u="sng">
                <a:solidFill>
                  <a:schemeClr val="hlink"/>
                </a:solidFill>
                <a:latin typeface="Times New Roman"/>
                <a:ea typeface="Times New Roman"/>
                <a:cs typeface="Times New Roman"/>
                <a:sym typeface="Times New Roman"/>
                <a:hlinkClick r:id="rId3"/>
              </a:rPr>
              <a:t>MermaidsFringe</a:t>
            </a:r>
            <a:r>
              <a:rPr lang="en" sz="1600" b="0" i="0" u="sng" strike="noStrike" cap="none">
                <a:solidFill>
                  <a:schemeClr val="hlink"/>
                </a:solidFill>
                <a:latin typeface="Times New Roman"/>
                <a:ea typeface="Times New Roman"/>
                <a:cs typeface="Times New Roman"/>
                <a:sym typeface="Times New Roman"/>
                <a:hlinkClick r:id="rId3"/>
              </a:rPr>
              <a:t>@st-andrews.ac.uk</a:t>
            </a:r>
            <a:r>
              <a:rPr lang="en" sz="1600" b="0" i="0" u="none" strike="noStrike" cap="none">
                <a:solidFill>
                  <a:srgbClr val="000000"/>
                </a:solidFill>
                <a:latin typeface="Times New Roman"/>
                <a:ea typeface="Times New Roman"/>
                <a:cs typeface="Times New Roman"/>
                <a:sym typeface="Times New Roman"/>
              </a:rPr>
              <a:t>)</a:t>
            </a: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Get excited for the </a:t>
            </a:r>
            <a:r>
              <a:rPr lang="en" sz="1600" b="1" i="0" u="none" strike="noStrike" cap="none">
                <a:solidFill>
                  <a:srgbClr val="000000"/>
                </a:solidFill>
                <a:latin typeface="Times New Roman"/>
                <a:ea typeface="Times New Roman"/>
                <a:cs typeface="Times New Roman"/>
                <a:sym typeface="Times New Roman"/>
              </a:rPr>
              <a:t>Fringe: </a:t>
            </a:r>
            <a:r>
              <a:rPr lang="en" sz="1600" b="1">
                <a:latin typeface="Times New Roman"/>
                <a:ea typeface="Times New Roman"/>
                <a:cs typeface="Times New Roman"/>
                <a:sym typeface="Times New Roman"/>
              </a:rPr>
              <a:t>1st</a:t>
            </a:r>
            <a:r>
              <a:rPr lang="en" sz="1600" b="1" i="0" u="none" strike="noStrike" cap="none">
                <a:solidFill>
                  <a:srgbClr val="000000"/>
                </a:solidFill>
                <a:latin typeface="Times New Roman"/>
                <a:ea typeface="Times New Roman"/>
                <a:cs typeface="Times New Roman"/>
                <a:sym typeface="Times New Roman"/>
              </a:rPr>
              <a:t>-</a:t>
            </a:r>
            <a:r>
              <a:rPr lang="en" sz="1600" b="1">
                <a:latin typeface="Times New Roman"/>
                <a:ea typeface="Times New Roman"/>
                <a:cs typeface="Times New Roman"/>
                <a:sym typeface="Times New Roman"/>
              </a:rPr>
              <a:t>25th</a:t>
            </a:r>
            <a:r>
              <a:rPr lang="en" sz="1600" b="1" i="0" u="none" strike="noStrike" cap="none">
                <a:solidFill>
                  <a:srgbClr val="000000"/>
                </a:solidFill>
                <a:latin typeface="Times New Roman"/>
                <a:ea typeface="Times New Roman"/>
                <a:cs typeface="Times New Roman"/>
                <a:sym typeface="Times New Roman"/>
              </a:rPr>
              <a:t> of August 202</a:t>
            </a:r>
            <a:r>
              <a:rPr lang="en" sz="1600" b="1">
                <a:latin typeface="Times New Roman"/>
                <a:ea typeface="Times New Roman"/>
                <a:cs typeface="Times New Roman"/>
                <a:sym typeface="Times New Roman"/>
              </a:rPr>
              <a:t>5</a:t>
            </a:r>
            <a:r>
              <a:rPr lang="en" sz="1600" b="0" i="0" u="none" strike="noStrike" cap="none">
                <a:solidFill>
                  <a:srgbClr val="000000"/>
                </a:solidFill>
                <a:latin typeface="Times New Roman"/>
                <a:ea typeface="Times New Roman"/>
                <a:cs typeface="Times New Roman"/>
                <a:sym typeface="Times New Roman"/>
              </a:rPr>
              <a:t>!!</a:t>
            </a: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54"/>
        <p:cNvGrpSpPr/>
        <p:nvPr/>
      </p:nvGrpSpPr>
      <p:grpSpPr>
        <a:xfrm>
          <a:off x="0" y="0"/>
          <a:ext cx="0" cy="0"/>
          <a:chOff x="0" y="0"/>
          <a:chExt cx="0" cy="0"/>
        </a:xfrm>
      </p:grpSpPr>
      <p:sp>
        <p:nvSpPr>
          <p:cNvPr id="155" name="Google Shape;155;p13"/>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3"/>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Questions?</a:t>
            </a:r>
            <a:endParaRPr sz="4000" b="0" i="0" u="none" strike="noStrike" cap="none">
              <a:solidFill>
                <a:schemeClr val="lt1"/>
              </a:solidFill>
              <a:latin typeface="Times New Roman"/>
              <a:ea typeface="Times New Roman"/>
              <a:cs typeface="Times New Roman"/>
              <a:sym typeface="Times New Roman"/>
            </a:endParaRPr>
          </a:p>
        </p:txBody>
      </p:sp>
      <p:sp>
        <p:nvSpPr>
          <p:cNvPr id="157" name="Google Shape;157;p13"/>
          <p:cNvSpPr txBox="1"/>
          <p:nvPr/>
        </p:nvSpPr>
        <p:spPr>
          <a:xfrm>
            <a:off x="139000" y="2228550"/>
            <a:ext cx="5075400" cy="18624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Times New Roman"/>
              <a:buChar char="●"/>
            </a:pPr>
            <a:r>
              <a:rPr lang="en" sz="1600" b="0" i="0" u="none" strike="noStrike" cap="none">
                <a:solidFill>
                  <a:srgbClr val="000000"/>
                </a:solidFill>
                <a:latin typeface="Times New Roman"/>
                <a:ea typeface="Times New Roman"/>
                <a:cs typeface="Times New Roman"/>
                <a:sym typeface="Times New Roman"/>
              </a:rPr>
              <a:t>Any questions / concerns / comments? </a:t>
            </a: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5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Email </a:t>
            </a:r>
            <a:r>
              <a:rPr lang="en" sz="1600">
                <a:latin typeface="Times New Roman"/>
                <a:ea typeface="Times New Roman"/>
                <a:cs typeface="Times New Roman"/>
                <a:sym typeface="Times New Roman"/>
              </a:rPr>
              <a:t>Romo</a:t>
            </a:r>
            <a:r>
              <a:rPr lang="en" sz="1600" b="0" i="0" u="none" strike="noStrike" cap="none">
                <a:solidFill>
                  <a:srgbClr val="000000"/>
                </a:solidFill>
                <a:latin typeface="Times New Roman"/>
                <a:ea typeface="Times New Roman"/>
                <a:cs typeface="Times New Roman"/>
                <a:sym typeface="Times New Roman"/>
              </a:rPr>
              <a:t> at</a:t>
            </a:r>
            <a:r>
              <a:rPr lang="en" sz="1600">
                <a:latin typeface="Times New Roman"/>
                <a:ea typeface="Times New Roman"/>
                <a:cs typeface="Times New Roman"/>
                <a:sym typeface="Times New Roman"/>
              </a:rPr>
              <a:t>: </a:t>
            </a:r>
            <a:r>
              <a:rPr lang="en" sz="1600" u="sng">
                <a:solidFill>
                  <a:schemeClr val="hlink"/>
                </a:solidFill>
                <a:latin typeface="Times New Roman"/>
                <a:ea typeface="Times New Roman"/>
                <a:cs typeface="Times New Roman"/>
                <a:sym typeface="Times New Roman"/>
                <a:hlinkClick r:id="rId3"/>
              </a:rPr>
              <a:t>MermaidsFringe</a:t>
            </a:r>
            <a:r>
              <a:rPr lang="en" sz="1600" b="0" i="0" u="sng" strike="noStrike" cap="none">
                <a:solidFill>
                  <a:schemeClr val="hlink"/>
                </a:solidFill>
                <a:latin typeface="Times New Roman"/>
                <a:ea typeface="Times New Roman"/>
                <a:cs typeface="Times New Roman"/>
                <a:sym typeface="Times New Roman"/>
                <a:hlinkClick r:id="rId3"/>
              </a:rPr>
              <a:t>@st-andrews.ac.uk</a:t>
            </a:r>
            <a:r>
              <a:rPr lang="en" sz="1600" b="0" i="0" u="none" strike="noStrike" cap="none">
                <a:solidFill>
                  <a:srgbClr val="000000"/>
                </a:solidFill>
                <a:latin typeface="Times New Roman"/>
                <a:ea typeface="Times New Roman"/>
                <a:cs typeface="Times New Roman"/>
                <a:sym typeface="Times New Roman"/>
              </a:rPr>
              <a:t>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My office hours: </a:t>
            </a:r>
            <a:endParaRPr sz="1600" b="0" i="0" u="none" strike="noStrike" cap="none">
              <a:solidFill>
                <a:srgbClr val="000000"/>
              </a:solidFill>
              <a:latin typeface="Times New Roman"/>
              <a:ea typeface="Times New Roman"/>
              <a:cs typeface="Times New Roman"/>
              <a:sym typeface="Times New Roman"/>
            </a:endParaRPr>
          </a:p>
          <a:p>
            <a:pPr marL="914400" marR="0" lvl="0" indent="0" algn="l" rtl="0">
              <a:lnSpc>
                <a:spcPct val="100000"/>
              </a:lnSpc>
              <a:spcBef>
                <a:spcPts val="0"/>
              </a:spcBef>
              <a:spcAft>
                <a:spcPts val="0"/>
              </a:spcAft>
              <a:buClr>
                <a:srgbClr val="000000"/>
              </a:buClr>
              <a:buSzPts val="1600"/>
              <a:buFont typeface="Arial"/>
              <a:buNone/>
            </a:pPr>
            <a:r>
              <a:rPr lang="en" sz="1600">
                <a:latin typeface="Times New Roman"/>
                <a:ea typeface="Times New Roman"/>
                <a:cs typeface="Times New Roman"/>
                <a:sym typeface="Times New Roman"/>
              </a:rPr>
              <a:t>Wednesdays</a:t>
            </a:r>
            <a:r>
              <a:rPr lang="en" sz="1600" b="0" i="0" u="none" strike="noStrike" cap="none">
                <a:solidFill>
                  <a:srgbClr val="000000"/>
                </a:solidFill>
                <a:latin typeface="Times New Roman"/>
                <a:ea typeface="Times New Roman"/>
                <a:cs typeface="Times New Roman"/>
                <a:sym typeface="Times New Roman"/>
              </a:rPr>
              <a:t> @ </a:t>
            </a:r>
            <a:r>
              <a:rPr lang="en" sz="1600" b="1">
                <a:solidFill>
                  <a:schemeClr val="dk1"/>
                </a:solidFill>
                <a:latin typeface="Times New Roman"/>
                <a:ea typeface="Times New Roman"/>
                <a:cs typeface="Times New Roman"/>
                <a:sym typeface="Times New Roman"/>
              </a:rPr>
              <a:t>9-12</a:t>
            </a:r>
            <a:r>
              <a:rPr lang="en" sz="1600" b="1" i="0" u="none" strike="noStrike" cap="none">
                <a:solidFill>
                  <a:schemeClr val="dk1"/>
                </a:solidFill>
                <a:latin typeface="Times New Roman"/>
                <a:ea typeface="Times New Roman"/>
                <a:cs typeface="Times New Roman"/>
                <a:sym typeface="Times New Roman"/>
              </a:rPr>
              <a:t> in </a:t>
            </a:r>
            <a:r>
              <a:rPr lang="en" sz="1600" b="1">
                <a:solidFill>
                  <a:schemeClr val="dk1"/>
                </a:solidFill>
                <a:latin typeface="Times New Roman"/>
                <a:ea typeface="Times New Roman"/>
                <a:cs typeface="Times New Roman"/>
                <a:sym typeface="Times New Roman"/>
              </a:rPr>
              <a:t>Rectors</a:t>
            </a:r>
            <a:endParaRPr sz="1600" b="1" i="0" u="none" strike="noStrike" cap="none">
              <a:solidFill>
                <a:srgbClr val="FF0000"/>
              </a:solidFill>
              <a:latin typeface="Times New Roman"/>
              <a:ea typeface="Times New Roman"/>
              <a:cs typeface="Times New Roman"/>
              <a:sym typeface="Times New Roman"/>
            </a:endParaRPr>
          </a:p>
        </p:txBody>
      </p:sp>
      <p:sp>
        <p:nvSpPr>
          <p:cNvPr id="158" name="Google Shape;158;p13"/>
          <p:cNvSpPr txBox="1"/>
          <p:nvPr/>
        </p:nvSpPr>
        <p:spPr>
          <a:xfrm>
            <a:off x="79425" y="4048875"/>
            <a:ext cx="5481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dk1"/>
                </a:solidFill>
                <a:latin typeface="Times New Roman"/>
                <a:ea typeface="Times New Roman"/>
                <a:cs typeface="Times New Roman"/>
                <a:sym typeface="Times New Roman"/>
              </a:rPr>
              <a:t>Thank you!!</a:t>
            </a:r>
            <a:endParaRPr sz="4000" b="0" i="0" u="none" strike="noStrike" cap="none">
              <a:solidFill>
                <a:schemeClr val="dk1"/>
              </a:solidFill>
              <a:latin typeface="Times New Roman"/>
              <a:ea typeface="Times New Roman"/>
              <a:cs typeface="Times New Roman"/>
              <a:sym typeface="Times New Roman"/>
            </a:endParaRPr>
          </a:p>
        </p:txBody>
      </p:sp>
      <p:pic>
        <p:nvPicPr>
          <p:cNvPr id="159" name="Google Shape;159;p13"/>
          <p:cNvPicPr preferRelativeResize="0"/>
          <p:nvPr/>
        </p:nvPicPr>
        <p:blipFill rotWithShape="1">
          <a:blip r:embed="rId4">
            <a:alphaModFix/>
          </a:blip>
          <a:srcRect/>
          <a:stretch/>
        </p:blipFill>
        <p:spPr>
          <a:xfrm>
            <a:off x="5560425" y="4090938"/>
            <a:ext cx="621125" cy="621125"/>
          </a:xfrm>
          <a:prstGeom prst="rect">
            <a:avLst/>
          </a:prstGeom>
          <a:noFill/>
          <a:ln>
            <a:noFill/>
          </a:ln>
        </p:spPr>
      </p:pic>
      <p:sp>
        <p:nvSpPr>
          <p:cNvPr id="160" name="Google Shape;160;p13"/>
          <p:cNvSpPr txBox="1"/>
          <p:nvPr/>
        </p:nvSpPr>
        <p:spPr>
          <a:xfrm>
            <a:off x="6312416" y="4185950"/>
            <a:ext cx="2167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Times New Roman"/>
                <a:ea typeface="Times New Roman"/>
                <a:cs typeface="Times New Roman"/>
                <a:sym typeface="Times New Roman"/>
              </a:rPr>
              <a:t>@mermaidsstafringe</a:t>
            </a:r>
            <a:endParaRPr sz="1600" b="1" i="0" u="none" strike="noStrike" cap="none">
              <a:solidFill>
                <a:srgbClr val="FF0000"/>
              </a:solidFill>
              <a:latin typeface="Times New Roman"/>
              <a:ea typeface="Times New Roman"/>
              <a:cs typeface="Times New Roman"/>
              <a:sym typeface="Times New Roman"/>
            </a:endParaRPr>
          </a:p>
        </p:txBody>
      </p:sp>
      <p:pic>
        <p:nvPicPr>
          <p:cNvPr id="161" name="Google Shape;161;p13"/>
          <p:cNvPicPr preferRelativeResize="0"/>
          <p:nvPr/>
        </p:nvPicPr>
        <p:blipFill rotWithShape="1">
          <a:blip r:embed="rId5">
            <a:alphaModFix/>
          </a:blip>
          <a:srcRect t="22095" b="21854"/>
          <a:stretch/>
        </p:blipFill>
        <p:spPr>
          <a:xfrm>
            <a:off x="5283500" y="1790675"/>
            <a:ext cx="3546158" cy="1987576"/>
          </a:xfrm>
          <a:prstGeom prst="rect">
            <a:avLst/>
          </a:prstGeom>
          <a:noFill/>
          <a:ln w="38100" cap="flat" cmpd="sng">
            <a:solidFill>
              <a:srgbClr val="26886C"/>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62"/>
        <p:cNvGrpSpPr/>
        <p:nvPr/>
      </p:nvGrpSpPr>
      <p:grpSpPr>
        <a:xfrm>
          <a:off x="0" y="0"/>
          <a:ext cx="0" cy="0"/>
          <a:chOff x="0" y="0"/>
          <a:chExt cx="0" cy="0"/>
        </a:xfrm>
      </p:grpSpPr>
      <p:sp>
        <p:nvSpPr>
          <p:cNvPr id="63" name="Google Shape;63;p2"/>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What is the Fringe? </a:t>
            </a:r>
            <a:endParaRPr sz="4000" b="0" i="0" u="none" strike="noStrike" cap="none">
              <a:solidFill>
                <a:schemeClr val="lt1"/>
              </a:solidFill>
              <a:latin typeface="Times New Roman"/>
              <a:ea typeface="Times New Roman"/>
              <a:cs typeface="Times New Roman"/>
              <a:sym typeface="Times New Roman"/>
            </a:endParaRPr>
          </a:p>
        </p:txBody>
      </p:sp>
      <p:sp>
        <p:nvSpPr>
          <p:cNvPr id="65" name="Google Shape;65;p2"/>
          <p:cNvSpPr txBox="1"/>
          <p:nvPr/>
        </p:nvSpPr>
        <p:spPr>
          <a:xfrm>
            <a:off x="357450" y="1604400"/>
            <a:ext cx="5798700" cy="3093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Times New Roman"/>
              <a:buChar char="●"/>
            </a:pPr>
            <a:r>
              <a:rPr lang="en" sz="1600" b="0" i="0" u="none" strike="noStrike" cap="none">
                <a:solidFill>
                  <a:srgbClr val="000000"/>
                </a:solidFill>
                <a:latin typeface="Times New Roman"/>
                <a:ea typeface="Times New Roman"/>
                <a:cs typeface="Times New Roman"/>
                <a:sym typeface="Times New Roman"/>
              </a:rPr>
              <a:t>Largest arts festival in the world; Around 55,000 performances, 300 venues and 250 000 spectators</a:t>
            </a:r>
            <a:endParaRPr sz="16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Surpassed only by the Olympics and the World cup in terms of global ticketed events</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An excellent opportunity to showcase your talents on an international stage and to see some new and exciting shows by up and coming artists</a:t>
            </a:r>
            <a:endParaRPr sz="14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Founded 1947; 7</a:t>
            </a:r>
            <a:r>
              <a:rPr lang="en" sz="1600">
                <a:latin typeface="Times New Roman"/>
                <a:ea typeface="Times New Roman"/>
                <a:cs typeface="Times New Roman"/>
                <a:sym typeface="Times New Roman"/>
              </a:rPr>
              <a:t>8</a:t>
            </a:r>
            <a:r>
              <a:rPr lang="en" sz="1600" b="0" i="0" u="none" strike="noStrike" cap="none">
                <a:solidFill>
                  <a:srgbClr val="000000"/>
                </a:solidFill>
                <a:latin typeface="Times New Roman"/>
                <a:ea typeface="Times New Roman"/>
                <a:cs typeface="Times New Roman"/>
                <a:sym typeface="Times New Roman"/>
              </a:rPr>
              <a:t>th festival in 202</a:t>
            </a:r>
            <a:r>
              <a:rPr lang="en" sz="1600">
                <a:latin typeface="Times New Roman"/>
                <a:ea typeface="Times New Roman"/>
                <a:cs typeface="Times New Roman"/>
                <a:sym typeface="Times New Roman"/>
              </a:rPr>
              <a:t>5</a:t>
            </a:r>
            <a:r>
              <a:rPr lang="en" sz="1600" b="0" i="0" u="none" strike="noStrike" cap="none">
                <a:solidFill>
                  <a:srgbClr val="000000"/>
                </a:solidFill>
                <a:latin typeface="Times New Roman"/>
                <a:ea typeface="Times New Roman"/>
                <a:cs typeface="Times New Roman"/>
                <a:sym typeface="Times New Roman"/>
              </a:rPr>
              <a:t> =&gt; </a:t>
            </a:r>
            <a:r>
              <a:rPr lang="en" sz="1600" b="1">
                <a:solidFill>
                  <a:schemeClr val="dk1"/>
                </a:solidFill>
                <a:latin typeface="Times New Roman"/>
                <a:ea typeface="Times New Roman"/>
                <a:cs typeface="Times New Roman"/>
                <a:sym typeface="Times New Roman"/>
              </a:rPr>
              <a:t>1st</a:t>
            </a:r>
            <a:r>
              <a:rPr lang="en" sz="1600" b="1" i="0" u="none" strike="noStrike" cap="none">
                <a:solidFill>
                  <a:schemeClr val="dk1"/>
                </a:solidFill>
                <a:latin typeface="Times New Roman"/>
                <a:ea typeface="Times New Roman"/>
                <a:cs typeface="Times New Roman"/>
                <a:sym typeface="Times New Roman"/>
              </a:rPr>
              <a:t> - </a:t>
            </a:r>
            <a:r>
              <a:rPr lang="en" sz="1600" b="1">
                <a:solidFill>
                  <a:schemeClr val="dk1"/>
                </a:solidFill>
                <a:latin typeface="Times New Roman"/>
                <a:ea typeface="Times New Roman"/>
                <a:cs typeface="Times New Roman"/>
                <a:sym typeface="Times New Roman"/>
              </a:rPr>
              <a:t>25th</a:t>
            </a:r>
            <a:r>
              <a:rPr lang="en" sz="1600" b="1" i="0" u="none" strike="noStrike" cap="none">
                <a:solidFill>
                  <a:schemeClr val="dk1"/>
                </a:solidFill>
                <a:latin typeface="Times New Roman"/>
                <a:ea typeface="Times New Roman"/>
                <a:cs typeface="Times New Roman"/>
                <a:sym typeface="Times New Roman"/>
              </a:rPr>
              <a:t> August </a:t>
            </a:r>
            <a:endParaRPr sz="1600" b="1" i="0" u="none" strike="noStrike" cap="none">
              <a:solidFill>
                <a:schemeClr val="dk1"/>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In 2022, </a:t>
            </a:r>
            <a:r>
              <a:rPr lang="en" sz="1600" b="1" i="0" u="none" strike="noStrike" cap="none">
                <a:solidFill>
                  <a:srgbClr val="000000"/>
                </a:solidFill>
                <a:latin typeface="Times New Roman"/>
                <a:ea typeface="Times New Roman"/>
                <a:cs typeface="Times New Roman"/>
                <a:sym typeface="Times New Roman"/>
              </a:rPr>
              <a:t>Mermaids took 3 plays</a:t>
            </a:r>
            <a:r>
              <a:rPr lang="en" sz="1600" b="0" i="0" u="none" strike="noStrike" cap="none">
                <a:solidFill>
                  <a:srgbClr val="000000"/>
                </a:solidFill>
                <a:latin typeface="Times New Roman"/>
                <a:ea typeface="Times New Roman"/>
                <a:cs typeface="Times New Roman"/>
                <a:sym typeface="Times New Roman"/>
              </a:rPr>
              <a:t> to Edinburgh, all student originals, and supported many other St Andrews shows. </a:t>
            </a:r>
            <a:endParaRPr sz="16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We are happy to hear proposals for </a:t>
            </a:r>
            <a:r>
              <a:rPr lang="en" sz="1600" b="1" i="0" u="none" strike="noStrike" cap="none">
                <a:solidFill>
                  <a:srgbClr val="000000"/>
                </a:solidFill>
                <a:latin typeface="Times New Roman"/>
                <a:ea typeface="Times New Roman"/>
                <a:cs typeface="Times New Roman"/>
                <a:sym typeface="Times New Roman"/>
              </a:rPr>
              <a:t>shows of any genre</a:t>
            </a:r>
            <a:r>
              <a:rPr lang="en" sz="1600" b="0" i="0" u="none" strike="noStrike" cap="none">
                <a:solidFill>
                  <a:srgbClr val="000000"/>
                </a:solidFill>
                <a:latin typeface="Times New Roman"/>
                <a:ea typeface="Times New Roman"/>
                <a:cs typeface="Times New Roman"/>
                <a:sym typeface="Times New Roman"/>
              </a:rPr>
              <a:t> </a:t>
            </a: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Times New Roman"/>
                <a:ea typeface="Times New Roman"/>
                <a:cs typeface="Times New Roman"/>
                <a:sym typeface="Times New Roman"/>
              </a:rPr>
              <a:t>(drama, comedy, </a:t>
            </a:r>
            <a:r>
              <a:rPr lang="en" sz="1600">
                <a:latin typeface="Times New Roman"/>
                <a:ea typeface="Times New Roman"/>
                <a:cs typeface="Times New Roman"/>
                <a:sym typeface="Times New Roman"/>
              </a:rPr>
              <a:t>farce</a:t>
            </a:r>
            <a:r>
              <a:rPr lang="en" sz="1600" b="0" i="0" u="none" strike="noStrike" cap="none">
                <a:solidFill>
                  <a:srgbClr val="000000"/>
                </a:solidFill>
                <a:latin typeface="Times New Roman"/>
                <a:ea typeface="Times New Roman"/>
                <a:cs typeface="Times New Roman"/>
                <a:sym typeface="Times New Roman"/>
              </a:rPr>
              <a:t>, </a:t>
            </a:r>
            <a:r>
              <a:rPr lang="en" sz="1600">
                <a:latin typeface="Times New Roman"/>
                <a:ea typeface="Times New Roman"/>
                <a:cs typeface="Times New Roman"/>
                <a:sym typeface="Times New Roman"/>
              </a:rPr>
              <a:t>historical</a:t>
            </a:r>
            <a:r>
              <a:rPr lang="en" sz="1600" b="0" i="0" u="none" strike="noStrike" cap="none">
                <a:solidFill>
                  <a:srgbClr val="000000"/>
                </a:solidFill>
                <a:latin typeface="Times New Roman"/>
                <a:ea typeface="Times New Roman"/>
                <a:cs typeface="Times New Roman"/>
                <a:sym typeface="Times New Roman"/>
              </a:rPr>
              <a:t>, storytelling etc.)</a:t>
            </a:r>
            <a:endParaRPr sz="1600" b="0" i="0" u="none" strike="noStrike" cap="none">
              <a:solidFill>
                <a:srgbClr val="000000"/>
              </a:solidFill>
              <a:latin typeface="Times New Roman"/>
              <a:ea typeface="Times New Roman"/>
              <a:cs typeface="Times New Roman"/>
              <a:sym typeface="Times New Roman"/>
            </a:endParaRPr>
          </a:p>
        </p:txBody>
      </p:sp>
      <p:sp>
        <p:nvSpPr>
          <p:cNvPr id="66" name="Google Shape;66;p2"/>
          <p:cNvSpPr/>
          <p:nvPr/>
        </p:nvSpPr>
        <p:spPr>
          <a:xfrm>
            <a:off x="6261225" y="1627600"/>
            <a:ext cx="2620200" cy="1469700"/>
          </a:xfrm>
          <a:prstGeom prst="roundRect">
            <a:avLst>
              <a:gd name="adj" fmla="val 16667"/>
            </a:avLst>
          </a:prstGeom>
          <a:solidFill>
            <a:srgbClr val="26886C"/>
          </a:solidFill>
          <a:ln w="9525" cap="flat" cmpd="sng">
            <a:solidFill>
              <a:srgbClr val="26886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txBox="1"/>
          <p:nvPr/>
        </p:nvSpPr>
        <p:spPr>
          <a:xfrm>
            <a:off x="6301725" y="1776550"/>
            <a:ext cx="2539200" cy="1171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950"/>
              <a:buFont typeface="Arial"/>
              <a:buNone/>
            </a:pPr>
            <a:r>
              <a:rPr lang="en" sz="950" b="0" i="1" u="none" strike="noStrike" cap="none">
                <a:solidFill>
                  <a:schemeClr val="lt1"/>
                </a:solidFill>
                <a:latin typeface="Merriweather"/>
                <a:ea typeface="Merriweather"/>
                <a:cs typeface="Merriweather"/>
                <a:sym typeface="Merriweather"/>
              </a:rPr>
              <a:t>“The Edinburgh Festival Fringe is the single greatest celebration of arts and culture on the planet. For three weeks in August, the city of Edinburgh welcomes an explosion of creative energy from around the globe”   - www.edfringe.com</a:t>
            </a:r>
            <a:endParaRPr sz="1300" b="0" i="0" u="none" strike="noStrike" cap="none">
              <a:solidFill>
                <a:schemeClr val="lt1"/>
              </a:solidFill>
              <a:latin typeface="Arial"/>
              <a:ea typeface="Arial"/>
              <a:cs typeface="Arial"/>
              <a:sym typeface="Arial"/>
            </a:endParaRPr>
          </a:p>
        </p:txBody>
      </p:sp>
      <p:pic>
        <p:nvPicPr>
          <p:cNvPr id="68" name="Google Shape;68;p2"/>
          <p:cNvPicPr preferRelativeResize="0"/>
          <p:nvPr/>
        </p:nvPicPr>
        <p:blipFill rotWithShape="1">
          <a:blip r:embed="rId3">
            <a:alphaModFix/>
          </a:blip>
          <a:srcRect/>
          <a:stretch/>
        </p:blipFill>
        <p:spPr>
          <a:xfrm>
            <a:off x="6328425" y="3249700"/>
            <a:ext cx="2539200" cy="16949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72"/>
        <p:cNvGrpSpPr/>
        <p:nvPr/>
      </p:nvGrpSpPr>
      <p:grpSpPr>
        <a:xfrm>
          <a:off x="0" y="0"/>
          <a:ext cx="0" cy="0"/>
          <a:chOff x="0" y="0"/>
          <a:chExt cx="0" cy="0"/>
        </a:xfrm>
      </p:grpSpPr>
      <p:sp>
        <p:nvSpPr>
          <p:cNvPr id="73" name="Google Shape;73;p3"/>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Performing at the Fringe </a:t>
            </a:r>
            <a:endParaRPr sz="4000" b="0" i="0" u="none" strike="noStrike" cap="none">
              <a:solidFill>
                <a:schemeClr val="lt1"/>
              </a:solidFill>
              <a:latin typeface="Times New Roman"/>
              <a:ea typeface="Times New Roman"/>
              <a:cs typeface="Times New Roman"/>
              <a:sym typeface="Times New Roman"/>
            </a:endParaRPr>
          </a:p>
        </p:txBody>
      </p:sp>
      <p:sp>
        <p:nvSpPr>
          <p:cNvPr id="75" name="Google Shape;75;p3"/>
          <p:cNvSpPr txBox="1"/>
          <p:nvPr/>
        </p:nvSpPr>
        <p:spPr>
          <a:xfrm>
            <a:off x="377325" y="1529200"/>
            <a:ext cx="6652800" cy="3570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Rehearsals start at the end of July/ beginning of August (depending on show slot)</a:t>
            </a:r>
            <a:endParaRPr sz="1600" b="0" i="0" u="none" strike="noStrike" cap="none">
              <a:solidFill>
                <a:srgbClr val="000000"/>
              </a:solidFill>
              <a:latin typeface="Times New Roman"/>
              <a:ea typeface="Times New Roman"/>
              <a:cs typeface="Times New Roman"/>
              <a:sym typeface="Times New Roman"/>
            </a:endParaRPr>
          </a:p>
          <a:p>
            <a:pPr marL="914400" marR="0" lvl="1" indent="-304800" algn="l" rtl="0">
              <a:lnSpc>
                <a:spcPct val="100000"/>
              </a:lnSpc>
              <a:spcBef>
                <a:spcPts val="0"/>
              </a:spcBef>
              <a:spcAft>
                <a:spcPts val="0"/>
              </a:spcAft>
              <a:buClr>
                <a:srgbClr val="000000"/>
              </a:buClr>
              <a:buSzPts val="1200"/>
              <a:buFont typeface="Times New Roman"/>
              <a:buChar char="○"/>
            </a:pPr>
            <a:r>
              <a:rPr lang="en" sz="1400" b="0" i="0" u="none" strike="noStrike" cap="none">
                <a:solidFill>
                  <a:srgbClr val="000000"/>
                </a:solidFill>
                <a:latin typeface="Times New Roman"/>
                <a:ea typeface="Times New Roman"/>
                <a:cs typeface="Times New Roman"/>
                <a:sym typeface="Times New Roman"/>
              </a:rPr>
              <a:t>each team gets about </a:t>
            </a:r>
            <a:r>
              <a:rPr lang="en" sz="1400" b="0" i="1" u="none" strike="noStrike" cap="none">
                <a:solidFill>
                  <a:srgbClr val="000000"/>
                </a:solidFill>
                <a:latin typeface="Times New Roman"/>
                <a:ea typeface="Times New Roman"/>
                <a:cs typeface="Times New Roman"/>
                <a:sym typeface="Times New Roman"/>
              </a:rPr>
              <a:t>2 weeks of daily 7 hour</a:t>
            </a:r>
            <a:r>
              <a:rPr lang="en" sz="1400" b="0" i="0" u="none" strike="noStrike" cap="none">
                <a:solidFill>
                  <a:srgbClr val="000000"/>
                </a:solidFill>
                <a:latin typeface="Times New Roman"/>
                <a:ea typeface="Times New Roman"/>
                <a:cs typeface="Times New Roman"/>
                <a:sym typeface="Times New Roman"/>
              </a:rPr>
              <a:t> rehearsal slots in St Andrews</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1" u="none" strike="noStrike" cap="none">
                <a:solidFill>
                  <a:srgbClr val="000000"/>
                </a:solidFill>
                <a:latin typeface="Times New Roman"/>
                <a:ea typeface="Times New Roman"/>
                <a:cs typeface="Times New Roman"/>
                <a:sym typeface="Times New Roman"/>
              </a:rPr>
              <a:t>90 minute</a:t>
            </a:r>
            <a:r>
              <a:rPr lang="en" sz="1600" b="0" i="0" u="none" strike="noStrike" cap="none">
                <a:solidFill>
                  <a:srgbClr val="000000"/>
                </a:solidFill>
                <a:latin typeface="Times New Roman"/>
                <a:ea typeface="Times New Roman"/>
                <a:cs typeface="Times New Roman"/>
                <a:sym typeface="Times New Roman"/>
              </a:rPr>
              <a:t> Tech Run in Edinburgh venue on the day before your opening night</a:t>
            </a:r>
            <a:endParaRPr sz="16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1 week of daily shows at the Fringe (break on Sundays)</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1" u="none" strike="noStrike" cap="none">
                <a:solidFill>
                  <a:srgbClr val="000000"/>
                </a:solidFill>
                <a:latin typeface="Times New Roman"/>
                <a:ea typeface="Times New Roman"/>
                <a:cs typeface="Times New Roman"/>
                <a:sym typeface="Times New Roman"/>
              </a:rPr>
              <a:t>50 minute</a:t>
            </a:r>
            <a:r>
              <a:rPr lang="en" sz="1600" b="0" i="0" u="none" strike="noStrike" cap="none">
                <a:solidFill>
                  <a:srgbClr val="000000"/>
                </a:solidFill>
                <a:latin typeface="Times New Roman"/>
                <a:ea typeface="Times New Roman"/>
                <a:cs typeface="Times New Roman"/>
                <a:sym typeface="Times New Roman"/>
              </a:rPr>
              <a:t> run</a:t>
            </a:r>
            <a:endParaRPr sz="16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Flyering - on the Royal Mile</a:t>
            </a:r>
            <a:endParaRPr sz="16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Publicity is very important during the Fringe as so many shows are competing for attention! Setting up a flyering schedule for your team, covering different hours of the day is a strong suggestion!</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See other shows - Performance passes get you standby access and other discounts</a:t>
            </a:r>
            <a:endParaRPr sz="1600" b="0" i="0" u="none" strike="noStrike" cap="none">
              <a:solidFill>
                <a:srgbClr val="000000"/>
              </a:solidFill>
              <a:latin typeface="Times New Roman"/>
              <a:ea typeface="Times New Roman"/>
              <a:cs typeface="Times New Roman"/>
              <a:sym typeface="Times New Roman"/>
            </a:endParaRPr>
          </a:p>
        </p:txBody>
      </p:sp>
      <p:pic>
        <p:nvPicPr>
          <p:cNvPr id="76" name="Google Shape;76;p3"/>
          <p:cNvPicPr preferRelativeResize="0"/>
          <p:nvPr/>
        </p:nvPicPr>
        <p:blipFill rotWithShape="1">
          <a:blip r:embed="rId3">
            <a:alphaModFix/>
          </a:blip>
          <a:srcRect/>
          <a:stretch/>
        </p:blipFill>
        <p:spPr>
          <a:xfrm>
            <a:off x="6989300" y="1225125"/>
            <a:ext cx="2071476" cy="2071476"/>
          </a:xfrm>
          <a:prstGeom prst="rect">
            <a:avLst/>
          </a:prstGeom>
          <a:noFill/>
          <a:ln>
            <a:noFill/>
          </a:ln>
        </p:spPr>
      </p:pic>
      <p:pic>
        <p:nvPicPr>
          <p:cNvPr id="77" name="Google Shape;77;p3"/>
          <p:cNvPicPr preferRelativeResize="0"/>
          <p:nvPr/>
        </p:nvPicPr>
        <p:blipFill rotWithShape="1">
          <a:blip r:embed="rId4">
            <a:alphaModFix/>
          </a:blip>
          <a:srcRect/>
          <a:stretch/>
        </p:blipFill>
        <p:spPr>
          <a:xfrm>
            <a:off x="7176800" y="3103350"/>
            <a:ext cx="1779700" cy="1844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81"/>
        <p:cNvGrpSpPr/>
        <p:nvPr/>
      </p:nvGrpSpPr>
      <p:grpSpPr>
        <a:xfrm>
          <a:off x="0" y="0"/>
          <a:ext cx="0" cy="0"/>
          <a:chOff x="0" y="0"/>
          <a:chExt cx="0" cy="0"/>
        </a:xfrm>
      </p:grpSpPr>
      <p:sp>
        <p:nvSpPr>
          <p:cNvPr id="82" name="Google Shape;82;p4"/>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Things to keep in mind</a:t>
            </a:r>
            <a:endParaRPr sz="4000" b="0" i="0" u="none" strike="noStrike" cap="none">
              <a:solidFill>
                <a:schemeClr val="lt1"/>
              </a:solidFill>
              <a:latin typeface="Times New Roman"/>
              <a:ea typeface="Times New Roman"/>
              <a:cs typeface="Times New Roman"/>
              <a:sym typeface="Times New Roman"/>
            </a:endParaRPr>
          </a:p>
        </p:txBody>
      </p:sp>
      <p:sp>
        <p:nvSpPr>
          <p:cNvPr id="84" name="Google Shape;84;p4"/>
          <p:cNvSpPr txBox="1"/>
          <p:nvPr/>
        </p:nvSpPr>
        <p:spPr>
          <a:xfrm>
            <a:off x="228350" y="1281000"/>
            <a:ext cx="8817300" cy="40635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Summer availability </a:t>
            </a:r>
            <a:endParaRPr sz="16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The 202</a:t>
            </a:r>
            <a:r>
              <a:rPr lang="en">
                <a:latin typeface="Times New Roman"/>
                <a:ea typeface="Times New Roman"/>
                <a:cs typeface="Times New Roman"/>
                <a:sym typeface="Times New Roman"/>
              </a:rPr>
              <a:t>5</a:t>
            </a:r>
            <a:r>
              <a:rPr lang="en" sz="1400" b="0" i="0" u="none" strike="noStrike" cap="none">
                <a:solidFill>
                  <a:srgbClr val="000000"/>
                </a:solidFill>
                <a:latin typeface="Times New Roman"/>
                <a:ea typeface="Times New Roman"/>
                <a:cs typeface="Times New Roman"/>
                <a:sym typeface="Times New Roman"/>
              </a:rPr>
              <a:t> Fringe runs from August </a:t>
            </a:r>
            <a:r>
              <a:rPr lang="en">
                <a:latin typeface="Times New Roman"/>
                <a:ea typeface="Times New Roman"/>
                <a:cs typeface="Times New Roman"/>
                <a:sym typeface="Times New Roman"/>
              </a:rPr>
              <a:t>1st</a:t>
            </a:r>
            <a:r>
              <a:rPr lang="en" sz="1400" b="0" i="0" u="none" strike="noStrike" cap="none">
                <a:solidFill>
                  <a:srgbClr val="000000"/>
                </a:solidFill>
                <a:latin typeface="Times New Roman"/>
                <a:ea typeface="Times New Roman"/>
                <a:cs typeface="Times New Roman"/>
                <a:sym typeface="Times New Roman"/>
              </a:rPr>
              <a:t>-2</a:t>
            </a:r>
            <a:r>
              <a:rPr lang="en">
                <a:latin typeface="Times New Roman"/>
                <a:ea typeface="Times New Roman"/>
                <a:cs typeface="Times New Roman"/>
                <a:sym typeface="Times New Roman"/>
              </a:rPr>
              <a:t>5</a:t>
            </a:r>
            <a:r>
              <a:rPr lang="en" sz="1400" b="0" i="0" u="none" strike="noStrike" cap="none">
                <a:solidFill>
                  <a:srgbClr val="000000"/>
                </a:solidFill>
                <a:latin typeface="Times New Roman"/>
                <a:ea typeface="Times New Roman"/>
                <a:cs typeface="Times New Roman"/>
                <a:sym typeface="Times New Roman"/>
              </a:rPr>
              <a:t>th, and you will need to be available for your show slot in Edinburgh during this time as well as your rehearsal slots in St Andrews beforehand </a:t>
            </a:r>
            <a:endParaRPr sz="1400" b="0" i="0" u="none" strike="noStrike" cap="none">
              <a:solidFill>
                <a:srgbClr val="000000"/>
              </a:solidFill>
              <a:latin typeface="Times New Roman"/>
              <a:ea typeface="Times New Roman"/>
              <a:cs typeface="Times New Roman"/>
              <a:sym typeface="Times New Roman"/>
            </a:endParaRPr>
          </a:p>
          <a:p>
            <a:pPr marL="91440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imes New Roman"/>
                <a:ea typeface="Times New Roman"/>
                <a:cs typeface="Times New Roman"/>
                <a:sym typeface="Times New Roman"/>
              </a:rPr>
              <a:t>(*if passed these dates will be given to you well in advance) </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Make sure when casting that all cast members will be available for these summer dates</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Mermaids cannot subsidize any travel or accommodation costs, either in Edinburgh during the </a:t>
            </a: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Times New Roman"/>
                <a:ea typeface="Times New Roman"/>
                <a:cs typeface="Times New Roman"/>
                <a:sym typeface="Times New Roman"/>
              </a:rPr>
              <a:t>show run or in St Andrews during rehearsals - teams must privately organise this</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The Fringe rep (</a:t>
            </a:r>
            <a:r>
              <a:rPr lang="en">
                <a:latin typeface="Times New Roman"/>
                <a:ea typeface="Times New Roman"/>
                <a:cs typeface="Times New Roman"/>
                <a:sym typeface="Times New Roman"/>
              </a:rPr>
              <a:t>MermaidsFringe</a:t>
            </a:r>
            <a:r>
              <a:rPr lang="en" sz="1400" b="0" i="0" u="none" strike="noStrike" cap="none">
                <a:solidFill>
                  <a:srgbClr val="000000"/>
                </a:solidFill>
                <a:latin typeface="Times New Roman"/>
                <a:ea typeface="Times New Roman"/>
                <a:cs typeface="Times New Roman"/>
                <a:sym typeface="Times New Roman"/>
              </a:rPr>
              <a:t>@) will be available to assist in finding travel and accommodation but cannot use Mermaids funds, so be sure to keep this in mind when applying.</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Here are some places to look for accommodation: Airbnb, Unite Students, </a:t>
            </a:r>
            <a:r>
              <a:rPr lang="en" sz="1400" b="0" i="0" u="sng" strike="noStrike" cap="none">
                <a:solidFill>
                  <a:schemeClr val="hlink"/>
                </a:solidFill>
                <a:latin typeface="Times New Roman"/>
                <a:ea typeface="Times New Roman"/>
                <a:cs typeface="Times New Roman"/>
                <a:sym typeface="Times New Roman"/>
                <a:hlinkClick r:id="rId3"/>
              </a:rPr>
              <a:t>www.edfringe.com</a:t>
            </a:r>
            <a:r>
              <a:rPr lang="en" sz="1400" b="0" i="0" u="none" strike="noStrike" cap="none">
                <a:solidFill>
                  <a:srgbClr val="000000"/>
                </a:solidFill>
                <a:latin typeface="Times New Roman"/>
                <a:ea typeface="Times New Roman"/>
                <a:cs typeface="Times New Roman"/>
                <a:sym typeface="Times New Roman"/>
              </a:rPr>
              <a:t>, etc. </a:t>
            </a:r>
            <a:endParaRPr sz="1400" b="0" i="0" u="none" strike="noStrike" cap="none">
              <a:solidFill>
                <a:srgbClr val="000000"/>
              </a:solidFill>
              <a:latin typeface="Times New Roman"/>
              <a:ea typeface="Times New Roman"/>
              <a:cs typeface="Times New Roman"/>
              <a:sym typeface="Times New Roman"/>
            </a:endParaRPr>
          </a:p>
          <a:p>
            <a:pPr marL="914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Fringe shows are smaller scale than a typical Mermaids show </a:t>
            </a:r>
            <a:endParaRPr sz="16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Because of venue capacity, time constraints and venue size, shows that are more complicated may prove more difficult to put on =&gt; there is often limited storage space, which is worth considering when it comes to set and props which may have to be transported every show day</a:t>
            </a:r>
            <a:endParaRPr sz="1400" b="0" i="0" u="none" strike="noStrike" cap="none">
              <a:solidFill>
                <a:srgbClr val="000000"/>
              </a:solidFill>
              <a:latin typeface="Times New Roman"/>
              <a:ea typeface="Times New Roman"/>
              <a:cs typeface="Times New Roman"/>
              <a:sym typeface="Times New Roman"/>
            </a:endParaRPr>
          </a:p>
          <a:p>
            <a:pPr marL="914400" marR="0" lvl="1" indent="-317500" algn="l" rtl="0">
              <a:lnSpc>
                <a:spcPct val="100000"/>
              </a:lnSpc>
              <a:spcBef>
                <a:spcPts val="0"/>
              </a:spcBef>
              <a:spcAft>
                <a:spcPts val="0"/>
              </a:spcAft>
              <a:buClr>
                <a:srgbClr val="000000"/>
              </a:buClr>
              <a:buSzPts val="1400"/>
              <a:buFont typeface="Times New Roman"/>
              <a:buChar char="○"/>
            </a:pPr>
            <a:r>
              <a:rPr lang="en" sz="1400" b="0" i="0" u="none" strike="noStrike" cap="none">
                <a:solidFill>
                  <a:srgbClr val="000000"/>
                </a:solidFill>
                <a:latin typeface="Times New Roman"/>
                <a:ea typeface="Times New Roman"/>
                <a:cs typeface="Times New Roman"/>
                <a:sym typeface="Times New Roman"/>
              </a:rPr>
              <a:t>Think about shows with little to no rights fees - public domain/student written shows are highly suggested!</a:t>
            </a:r>
            <a:endParaRPr sz="1080" b="0" i="0" u="none" strike="noStrike" cap="none">
              <a:solidFill>
                <a:srgbClr val="262626"/>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88"/>
        <p:cNvGrpSpPr/>
        <p:nvPr/>
      </p:nvGrpSpPr>
      <p:grpSpPr>
        <a:xfrm>
          <a:off x="0" y="0"/>
          <a:ext cx="0" cy="0"/>
          <a:chOff x="0" y="0"/>
          <a:chExt cx="0" cy="0"/>
        </a:xfrm>
      </p:grpSpPr>
      <p:sp>
        <p:nvSpPr>
          <p:cNvPr id="89" name="Google Shape;89;p5"/>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Sounds Exciting? Here’s what to do next</a:t>
            </a:r>
            <a:endParaRPr sz="4000" b="0" i="0" u="none" strike="noStrike" cap="none">
              <a:solidFill>
                <a:schemeClr val="lt1"/>
              </a:solidFill>
              <a:latin typeface="Times New Roman"/>
              <a:ea typeface="Times New Roman"/>
              <a:cs typeface="Times New Roman"/>
              <a:sym typeface="Times New Roman"/>
            </a:endParaRPr>
          </a:p>
        </p:txBody>
      </p:sp>
      <p:sp>
        <p:nvSpPr>
          <p:cNvPr id="91" name="Google Shape;91;p5"/>
          <p:cNvSpPr txBox="1"/>
          <p:nvPr/>
        </p:nvSpPr>
        <p:spPr>
          <a:xfrm>
            <a:off x="387250" y="1330650"/>
            <a:ext cx="7735200" cy="35340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5000"/>
              </a:lnSpc>
              <a:spcBef>
                <a:spcPts val="0"/>
              </a:spcBef>
              <a:spcAft>
                <a:spcPts val="0"/>
              </a:spcAft>
              <a:buClr>
                <a:srgbClr val="262626"/>
              </a:buClr>
              <a:buSzPts val="1600"/>
              <a:buFont typeface="Times New Roman"/>
              <a:buAutoNum type="arabicPeriod"/>
            </a:pPr>
            <a:r>
              <a:rPr lang="en" sz="1600" b="0" i="0" u="none" strike="noStrike" cap="none">
                <a:solidFill>
                  <a:srgbClr val="262626"/>
                </a:solidFill>
                <a:latin typeface="Times New Roman"/>
                <a:ea typeface="Times New Roman"/>
                <a:cs typeface="Times New Roman"/>
                <a:sym typeface="Times New Roman"/>
              </a:rPr>
              <a:t>Attend this info session (congrats, you have done this!)</a:t>
            </a:r>
            <a:endParaRPr sz="1600" b="0" i="0" u="none" strike="noStrike" cap="none">
              <a:solidFill>
                <a:srgbClr val="262626"/>
              </a:solidFill>
              <a:latin typeface="Times New Roman"/>
              <a:ea typeface="Times New Roman"/>
              <a:cs typeface="Times New Roman"/>
              <a:sym typeface="Times New Roman"/>
            </a:endParaRPr>
          </a:p>
          <a:p>
            <a:pPr marL="457200" marR="0" lvl="0" indent="-330200" algn="l" rtl="0">
              <a:lnSpc>
                <a:spcPct val="105000"/>
              </a:lnSpc>
              <a:spcBef>
                <a:spcPts val="0"/>
              </a:spcBef>
              <a:spcAft>
                <a:spcPts val="0"/>
              </a:spcAft>
              <a:buClr>
                <a:srgbClr val="262626"/>
              </a:buClr>
              <a:buSzPts val="1600"/>
              <a:buFont typeface="Times New Roman"/>
              <a:buAutoNum type="arabicPeriod"/>
            </a:pPr>
            <a:r>
              <a:rPr lang="en" sz="1600" b="0" i="0" u="none" strike="noStrike" cap="none">
                <a:solidFill>
                  <a:srgbClr val="262626"/>
                </a:solidFill>
                <a:latin typeface="Times New Roman"/>
                <a:ea typeface="Times New Roman"/>
                <a:cs typeface="Times New Roman"/>
                <a:sym typeface="Times New Roman"/>
              </a:rPr>
              <a:t>Gather your team and complete proposal forms </a:t>
            </a:r>
            <a:endParaRPr sz="1600" b="0" i="0" u="none" strike="noStrike" cap="none">
              <a:solidFill>
                <a:srgbClr val="262626"/>
              </a:solidFill>
              <a:latin typeface="Times New Roman"/>
              <a:ea typeface="Times New Roman"/>
              <a:cs typeface="Times New Roman"/>
              <a:sym typeface="Times New Roman"/>
            </a:endParaRPr>
          </a:p>
          <a:p>
            <a:pPr marL="914400" marR="0" lvl="1" indent="-330200" algn="l" rtl="0">
              <a:lnSpc>
                <a:spcPct val="105000"/>
              </a:lnSpc>
              <a:spcBef>
                <a:spcPts val="0"/>
              </a:spcBef>
              <a:spcAft>
                <a:spcPts val="0"/>
              </a:spcAft>
              <a:buClr>
                <a:srgbClr val="262626"/>
              </a:buClr>
              <a:buSzPts val="1600"/>
              <a:buFont typeface="Times New Roman"/>
              <a:buChar char="○"/>
            </a:pPr>
            <a:r>
              <a:rPr lang="en" sz="1600" b="0" i="0" u="none" strike="noStrike" cap="none">
                <a:solidFill>
                  <a:srgbClr val="262626"/>
                </a:solidFill>
                <a:latin typeface="Times New Roman"/>
                <a:ea typeface="Times New Roman"/>
                <a:cs typeface="Times New Roman"/>
                <a:sym typeface="Times New Roman"/>
              </a:rPr>
              <a:t>You </a:t>
            </a:r>
            <a:r>
              <a:rPr lang="en" sz="1600" b="0" i="0" u="sng" strike="noStrike" cap="none">
                <a:solidFill>
                  <a:srgbClr val="262626"/>
                </a:solidFill>
                <a:latin typeface="Times New Roman"/>
                <a:ea typeface="Times New Roman"/>
                <a:cs typeface="Times New Roman"/>
                <a:sym typeface="Times New Roman"/>
              </a:rPr>
              <a:t>must</a:t>
            </a:r>
            <a:r>
              <a:rPr lang="en" sz="1600" b="0" i="0" u="none" strike="noStrike" cap="none">
                <a:solidFill>
                  <a:srgbClr val="262626"/>
                </a:solidFill>
                <a:latin typeface="Times New Roman"/>
                <a:ea typeface="Times New Roman"/>
                <a:cs typeface="Times New Roman"/>
                <a:sym typeface="Times New Roman"/>
              </a:rPr>
              <a:t> have a </a:t>
            </a:r>
            <a:r>
              <a:rPr lang="en" sz="1600" b="1" i="0" u="none" strike="noStrike" cap="none">
                <a:solidFill>
                  <a:srgbClr val="262626"/>
                </a:solidFill>
                <a:latin typeface="Times New Roman"/>
                <a:ea typeface="Times New Roman"/>
                <a:cs typeface="Times New Roman"/>
                <a:sym typeface="Times New Roman"/>
              </a:rPr>
              <a:t>Director, Producer and Publicity Manager </a:t>
            </a:r>
            <a:r>
              <a:rPr lang="en" sz="1600" b="0" i="0" u="none" strike="noStrike" cap="none">
                <a:solidFill>
                  <a:srgbClr val="262626"/>
                </a:solidFill>
                <a:latin typeface="Times New Roman"/>
                <a:ea typeface="Times New Roman"/>
                <a:cs typeface="Times New Roman"/>
                <a:sym typeface="Times New Roman"/>
              </a:rPr>
              <a:t>at this stage to be passed in proposals. A technician would also be ideal, but is not required. </a:t>
            </a:r>
            <a:endParaRPr sz="1600" b="0" i="0" u="none" strike="noStrike" cap="none">
              <a:solidFill>
                <a:srgbClr val="262626"/>
              </a:solidFill>
              <a:latin typeface="Times New Roman"/>
              <a:ea typeface="Times New Roman"/>
              <a:cs typeface="Times New Roman"/>
              <a:sym typeface="Times New Roman"/>
            </a:endParaRPr>
          </a:p>
          <a:p>
            <a:pPr marL="914400" marR="0" lvl="1" indent="-330200" algn="l" rtl="0">
              <a:lnSpc>
                <a:spcPct val="105000"/>
              </a:lnSpc>
              <a:spcBef>
                <a:spcPts val="0"/>
              </a:spcBef>
              <a:spcAft>
                <a:spcPts val="0"/>
              </a:spcAft>
              <a:buClr>
                <a:srgbClr val="262626"/>
              </a:buClr>
              <a:buSzPts val="1600"/>
              <a:buFont typeface="Times New Roman"/>
              <a:buChar char="○"/>
            </a:pPr>
            <a:r>
              <a:rPr lang="en" sz="1600" b="0" i="0" u="none" strike="noStrike" cap="none">
                <a:solidFill>
                  <a:srgbClr val="262626"/>
                </a:solidFill>
                <a:latin typeface="Times New Roman"/>
                <a:ea typeface="Times New Roman"/>
                <a:cs typeface="Times New Roman"/>
                <a:sym typeface="Times New Roman"/>
              </a:rPr>
              <a:t>Your team can have as many roles as you like beyond this, but at a minimum you must have these roles filled </a:t>
            </a:r>
            <a:endParaRPr sz="1600" b="0" i="0" u="none" strike="noStrike" cap="none">
              <a:solidFill>
                <a:srgbClr val="262626"/>
              </a:solidFill>
              <a:latin typeface="Times New Roman"/>
              <a:ea typeface="Times New Roman"/>
              <a:cs typeface="Times New Roman"/>
              <a:sym typeface="Times New Roman"/>
            </a:endParaRPr>
          </a:p>
          <a:p>
            <a:pPr marL="457200" marR="0" lvl="0" indent="-330200" algn="l" rtl="0">
              <a:lnSpc>
                <a:spcPct val="105000"/>
              </a:lnSpc>
              <a:spcBef>
                <a:spcPts val="0"/>
              </a:spcBef>
              <a:spcAft>
                <a:spcPts val="0"/>
              </a:spcAft>
              <a:buClr>
                <a:srgbClr val="262626"/>
              </a:buClr>
              <a:buSzPts val="1600"/>
              <a:buFont typeface="Times New Roman"/>
              <a:buAutoNum type="arabicPeriod"/>
            </a:pPr>
            <a:r>
              <a:rPr lang="en" sz="1600" b="0" i="0" u="none" strike="noStrike" cap="none">
                <a:solidFill>
                  <a:srgbClr val="262626"/>
                </a:solidFill>
                <a:latin typeface="Times New Roman"/>
                <a:ea typeface="Times New Roman"/>
                <a:cs typeface="Times New Roman"/>
                <a:sym typeface="Times New Roman"/>
              </a:rPr>
              <a:t>Attend Office Hours with the Fringe Representative</a:t>
            </a:r>
            <a:endParaRPr sz="1600" b="0" i="0" u="none" strike="noStrike" cap="none">
              <a:solidFill>
                <a:srgbClr val="262626"/>
              </a:solidFill>
              <a:latin typeface="Times New Roman"/>
              <a:ea typeface="Times New Roman"/>
              <a:cs typeface="Times New Roman"/>
              <a:sym typeface="Times New Roman"/>
            </a:endParaRPr>
          </a:p>
          <a:p>
            <a:pPr marL="914400" marR="0" lvl="1" indent="-330200" algn="l" rtl="0">
              <a:lnSpc>
                <a:spcPct val="105000"/>
              </a:lnSpc>
              <a:spcBef>
                <a:spcPts val="0"/>
              </a:spcBef>
              <a:spcAft>
                <a:spcPts val="0"/>
              </a:spcAft>
              <a:buClr>
                <a:srgbClr val="262626"/>
              </a:buClr>
              <a:buSzPts val="1600"/>
              <a:buFont typeface="Merriweather"/>
              <a:buChar char="○"/>
            </a:pPr>
            <a:r>
              <a:rPr lang="en" sz="1600" b="1">
                <a:latin typeface="Times New Roman"/>
                <a:ea typeface="Times New Roman"/>
                <a:cs typeface="Times New Roman"/>
                <a:sym typeface="Times New Roman"/>
              </a:rPr>
              <a:t>Wednesdays 9-12</a:t>
            </a:r>
            <a:r>
              <a:rPr lang="en" sz="1600" b="1" i="0" u="none" strike="noStrike" cap="none">
                <a:solidFill>
                  <a:srgbClr val="000000"/>
                </a:solidFill>
                <a:latin typeface="Times New Roman"/>
                <a:ea typeface="Times New Roman"/>
                <a:cs typeface="Times New Roman"/>
                <a:sym typeface="Times New Roman"/>
              </a:rPr>
              <a:t> @ </a:t>
            </a:r>
            <a:r>
              <a:rPr lang="en" sz="1600" b="1">
                <a:latin typeface="Times New Roman"/>
                <a:ea typeface="Times New Roman"/>
                <a:cs typeface="Times New Roman"/>
                <a:sym typeface="Times New Roman"/>
              </a:rPr>
              <a:t>Rectors</a:t>
            </a:r>
            <a:r>
              <a:rPr lang="en" sz="1600" b="0" i="0" u="none" strike="noStrike" cap="none">
                <a:solidFill>
                  <a:schemeClr val="dk1"/>
                </a:solidFill>
                <a:latin typeface="Times New Roman"/>
                <a:ea typeface="Times New Roman"/>
                <a:cs typeface="Times New Roman"/>
                <a:sym typeface="Times New Roman"/>
              </a:rPr>
              <a:t>,</a:t>
            </a:r>
            <a:r>
              <a:rPr lang="en" sz="1600" b="1" i="0" u="none" strike="noStrike" cap="none">
                <a:solidFill>
                  <a:srgbClr val="FF0000"/>
                </a:solidFill>
                <a:latin typeface="Times New Roman"/>
                <a:ea typeface="Times New Roman"/>
                <a:cs typeface="Times New Roman"/>
                <a:sym typeface="Times New Roman"/>
              </a:rPr>
              <a:t> </a:t>
            </a:r>
            <a:r>
              <a:rPr lang="en" sz="1600" b="0" i="0" u="none" strike="noStrike" cap="none">
                <a:solidFill>
                  <a:srgbClr val="262626"/>
                </a:solidFill>
                <a:latin typeface="Times New Roman"/>
                <a:ea typeface="Times New Roman"/>
                <a:cs typeface="Times New Roman"/>
                <a:sym typeface="Times New Roman"/>
              </a:rPr>
              <a:t>(*you must attend one of these sessions before proposing a show - proposals coming up after christmas, come before) </a:t>
            </a:r>
            <a:endParaRPr sz="1600" b="0" i="0" u="none" strike="noStrike" cap="none">
              <a:solidFill>
                <a:srgbClr val="262626"/>
              </a:solidFill>
              <a:latin typeface="Times New Roman"/>
              <a:ea typeface="Times New Roman"/>
              <a:cs typeface="Times New Roman"/>
              <a:sym typeface="Times New Roman"/>
            </a:endParaRPr>
          </a:p>
          <a:p>
            <a:pPr marL="457200" marR="0" lvl="0" indent="-330200" algn="l" rtl="0">
              <a:lnSpc>
                <a:spcPct val="105000"/>
              </a:lnSpc>
              <a:spcBef>
                <a:spcPts val="0"/>
              </a:spcBef>
              <a:spcAft>
                <a:spcPts val="0"/>
              </a:spcAft>
              <a:buClr>
                <a:srgbClr val="262626"/>
              </a:buClr>
              <a:buSzPts val="1600"/>
              <a:buFont typeface="Merriweather"/>
              <a:buAutoNum type="arabicPeriod"/>
            </a:pPr>
            <a:r>
              <a:rPr lang="en" sz="1600" b="0" i="0" u="none" strike="noStrike" cap="none">
                <a:solidFill>
                  <a:srgbClr val="262626"/>
                </a:solidFill>
                <a:latin typeface="Times New Roman"/>
                <a:ea typeface="Times New Roman"/>
                <a:cs typeface="Times New Roman"/>
                <a:sym typeface="Times New Roman"/>
              </a:rPr>
              <a:t>Submit Proposal + relevant materials to (Lsea1@) by </a:t>
            </a:r>
            <a:r>
              <a:rPr lang="en" sz="1600" b="1">
                <a:solidFill>
                  <a:srgbClr val="FF0000"/>
                </a:solidFill>
                <a:latin typeface="Times New Roman"/>
                <a:ea typeface="Times New Roman"/>
                <a:cs typeface="Times New Roman"/>
                <a:sym typeface="Times New Roman"/>
              </a:rPr>
              <a:t>Friday</a:t>
            </a:r>
            <a:r>
              <a:rPr lang="en" sz="1600" b="1" i="0" u="none" strike="noStrike" cap="none">
                <a:solidFill>
                  <a:srgbClr val="FF0000"/>
                </a:solidFill>
                <a:latin typeface="Times New Roman"/>
                <a:ea typeface="Times New Roman"/>
                <a:cs typeface="Times New Roman"/>
                <a:sym typeface="Times New Roman"/>
              </a:rPr>
              <a:t>, </a:t>
            </a:r>
            <a:r>
              <a:rPr lang="en" sz="1600" b="1">
                <a:solidFill>
                  <a:srgbClr val="FF0000"/>
                </a:solidFill>
                <a:latin typeface="Times New Roman"/>
                <a:ea typeface="Times New Roman"/>
                <a:cs typeface="Times New Roman"/>
                <a:sym typeface="Times New Roman"/>
              </a:rPr>
              <a:t>31st</a:t>
            </a:r>
            <a:r>
              <a:rPr lang="en" sz="1600" b="1" i="0" u="none" strike="noStrike" cap="none">
                <a:solidFill>
                  <a:srgbClr val="FF0000"/>
                </a:solidFill>
                <a:latin typeface="Times New Roman"/>
                <a:ea typeface="Times New Roman"/>
                <a:cs typeface="Times New Roman"/>
                <a:sym typeface="Times New Roman"/>
              </a:rPr>
              <a:t> </a:t>
            </a:r>
            <a:r>
              <a:rPr lang="en" sz="1600" b="1">
                <a:solidFill>
                  <a:srgbClr val="FF0000"/>
                </a:solidFill>
                <a:latin typeface="Times New Roman"/>
                <a:ea typeface="Times New Roman"/>
                <a:cs typeface="Times New Roman"/>
                <a:sym typeface="Times New Roman"/>
              </a:rPr>
              <a:t>January</a:t>
            </a:r>
            <a:r>
              <a:rPr lang="en" sz="1600" b="1" i="0" u="none" strike="noStrike" cap="none">
                <a:solidFill>
                  <a:srgbClr val="FF0000"/>
                </a:solidFill>
                <a:latin typeface="Times New Roman"/>
                <a:ea typeface="Times New Roman"/>
                <a:cs typeface="Times New Roman"/>
                <a:sym typeface="Times New Roman"/>
              </a:rPr>
              <a:t> @ </a:t>
            </a:r>
            <a:r>
              <a:rPr lang="en" sz="1600" b="1">
                <a:solidFill>
                  <a:srgbClr val="FF0000"/>
                </a:solidFill>
                <a:latin typeface="Times New Roman"/>
                <a:ea typeface="Times New Roman"/>
                <a:cs typeface="Times New Roman"/>
                <a:sym typeface="Times New Roman"/>
              </a:rPr>
              <a:t>23.59</a:t>
            </a:r>
            <a:r>
              <a:rPr lang="en" sz="1600" b="1" i="0" u="none" strike="noStrike" cap="none">
                <a:solidFill>
                  <a:srgbClr val="262626"/>
                </a:solidFill>
                <a:latin typeface="Times New Roman"/>
                <a:ea typeface="Times New Roman"/>
                <a:cs typeface="Times New Roman"/>
                <a:sym typeface="Times New Roman"/>
              </a:rPr>
              <a:t>  </a:t>
            </a:r>
            <a:endParaRPr sz="1600" b="1" i="0" u="none" strike="noStrike" cap="none">
              <a:solidFill>
                <a:srgbClr val="262626"/>
              </a:solidFill>
              <a:latin typeface="Times New Roman"/>
              <a:ea typeface="Times New Roman"/>
              <a:cs typeface="Times New Roman"/>
              <a:sym typeface="Times New Roman"/>
            </a:endParaRPr>
          </a:p>
          <a:p>
            <a:pPr marL="457200" marR="0" lvl="0" indent="-330200" algn="l" rtl="0">
              <a:lnSpc>
                <a:spcPct val="105000"/>
              </a:lnSpc>
              <a:spcBef>
                <a:spcPts val="0"/>
              </a:spcBef>
              <a:spcAft>
                <a:spcPts val="0"/>
              </a:spcAft>
              <a:buClr>
                <a:srgbClr val="262626"/>
              </a:buClr>
              <a:buSzPts val="1600"/>
              <a:buFont typeface="Merriweather"/>
              <a:buAutoNum type="arabicPeriod"/>
            </a:pPr>
            <a:r>
              <a:rPr lang="en" sz="1600" b="0" i="0" u="none" strike="noStrike" cap="none">
                <a:solidFill>
                  <a:srgbClr val="262626"/>
                </a:solidFill>
                <a:latin typeface="Times New Roman"/>
                <a:ea typeface="Times New Roman"/>
                <a:cs typeface="Times New Roman"/>
                <a:sym typeface="Times New Roman"/>
              </a:rPr>
              <a:t>Attend proposal Meeting - </a:t>
            </a:r>
            <a:r>
              <a:rPr lang="en" sz="1600">
                <a:solidFill>
                  <a:srgbClr val="262626"/>
                </a:solidFill>
                <a:latin typeface="Times New Roman"/>
                <a:ea typeface="Times New Roman"/>
                <a:cs typeface="Times New Roman"/>
                <a:sym typeface="Times New Roman"/>
              </a:rPr>
              <a:t>Sunday</a:t>
            </a:r>
            <a:r>
              <a:rPr lang="en" sz="1600" b="0" i="0" u="none" strike="noStrike" cap="none">
                <a:solidFill>
                  <a:srgbClr val="262626"/>
                </a:solidFill>
                <a:latin typeface="Times New Roman"/>
                <a:ea typeface="Times New Roman"/>
                <a:cs typeface="Times New Roman"/>
                <a:sym typeface="Times New Roman"/>
              </a:rPr>
              <a:t>, </a:t>
            </a:r>
            <a:r>
              <a:rPr lang="en" sz="1600" b="1">
                <a:solidFill>
                  <a:srgbClr val="FF0000"/>
                </a:solidFill>
                <a:latin typeface="Times New Roman"/>
                <a:ea typeface="Times New Roman"/>
                <a:cs typeface="Times New Roman"/>
                <a:sym typeface="Times New Roman"/>
              </a:rPr>
              <a:t>2nd</a:t>
            </a:r>
            <a:r>
              <a:rPr lang="en" sz="1600" b="1" i="0" u="none" strike="noStrike" cap="none">
                <a:solidFill>
                  <a:srgbClr val="FF0000"/>
                </a:solidFill>
                <a:latin typeface="Times New Roman"/>
                <a:ea typeface="Times New Roman"/>
                <a:cs typeface="Times New Roman"/>
                <a:sym typeface="Times New Roman"/>
              </a:rPr>
              <a:t> February @ </a:t>
            </a:r>
            <a:r>
              <a:rPr lang="en" sz="1600" b="1">
                <a:solidFill>
                  <a:srgbClr val="FF0000"/>
                </a:solidFill>
                <a:latin typeface="Times New Roman"/>
                <a:ea typeface="Times New Roman"/>
                <a:cs typeface="Times New Roman"/>
                <a:sym typeface="Times New Roman"/>
              </a:rPr>
              <a:t>1</a:t>
            </a:r>
            <a:r>
              <a:rPr lang="en" sz="1600" b="1" i="0" u="none" strike="noStrike" cap="none">
                <a:solidFill>
                  <a:srgbClr val="FF0000"/>
                </a:solidFill>
                <a:latin typeface="Times New Roman"/>
                <a:ea typeface="Times New Roman"/>
                <a:cs typeface="Times New Roman"/>
                <a:sym typeface="Times New Roman"/>
              </a:rPr>
              <a:t>-</a:t>
            </a:r>
            <a:r>
              <a:rPr lang="en" sz="1600" b="1">
                <a:solidFill>
                  <a:srgbClr val="FF0000"/>
                </a:solidFill>
                <a:latin typeface="Times New Roman"/>
                <a:ea typeface="Times New Roman"/>
                <a:cs typeface="Times New Roman"/>
                <a:sym typeface="Times New Roman"/>
              </a:rPr>
              <a:t>3</a:t>
            </a:r>
            <a:r>
              <a:rPr lang="en" sz="1600" b="1" i="0" u="none" strike="noStrike" cap="none">
                <a:solidFill>
                  <a:srgbClr val="FF0000"/>
                </a:solidFill>
                <a:latin typeface="Times New Roman"/>
                <a:ea typeface="Times New Roman"/>
                <a:cs typeface="Times New Roman"/>
                <a:sym typeface="Times New Roman"/>
              </a:rPr>
              <a:t> pm</a:t>
            </a:r>
            <a:endParaRPr sz="1600" b="1" i="0" u="none" strike="noStrike" cap="none">
              <a:solidFill>
                <a:srgbClr val="FF0000"/>
              </a:solidFill>
              <a:latin typeface="Times New Roman"/>
              <a:ea typeface="Times New Roman"/>
              <a:cs typeface="Times New Roman"/>
              <a:sym typeface="Times New Roman"/>
            </a:endParaRPr>
          </a:p>
          <a:p>
            <a:pPr marL="914400" marR="0" lvl="1" indent="-330200" algn="l" rtl="0">
              <a:lnSpc>
                <a:spcPct val="105000"/>
              </a:lnSpc>
              <a:spcBef>
                <a:spcPts val="0"/>
              </a:spcBef>
              <a:spcAft>
                <a:spcPts val="0"/>
              </a:spcAft>
              <a:buClr>
                <a:srgbClr val="262626"/>
              </a:buClr>
              <a:buSzPts val="1600"/>
              <a:buFont typeface="Times New Roman"/>
              <a:buChar char="○"/>
            </a:pPr>
            <a:r>
              <a:rPr lang="en" sz="1600" b="0" i="0" u="none" strike="noStrike" cap="none">
                <a:solidFill>
                  <a:srgbClr val="262626"/>
                </a:solidFill>
                <a:latin typeface="Times New Roman"/>
                <a:ea typeface="Times New Roman"/>
                <a:cs typeface="Times New Roman"/>
                <a:sym typeface="Times New Roman"/>
              </a:rPr>
              <a:t>Also Check out the </a:t>
            </a:r>
            <a:r>
              <a:rPr lang="en" sz="1600" b="0" i="0" u="sng" strike="noStrike" cap="none">
                <a:solidFill>
                  <a:schemeClr val="hlink"/>
                </a:solidFill>
                <a:latin typeface="Times New Roman"/>
                <a:ea typeface="Times New Roman"/>
                <a:cs typeface="Times New Roman"/>
                <a:sym typeface="Times New Roman"/>
                <a:hlinkClick r:id="rId3"/>
              </a:rPr>
              <a:t>Edinburgh Fringe Website</a:t>
            </a:r>
            <a:r>
              <a:rPr lang="en" sz="1600" b="0" i="0" u="none" strike="noStrike" cap="none">
                <a:solidFill>
                  <a:srgbClr val="262626"/>
                </a:solidFill>
                <a:latin typeface="Times New Roman"/>
                <a:ea typeface="Times New Roman"/>
                <a:cs typeface="Times New Roman"/>
                <a:sym typeface="Times New Roman"/>
              </a:rPr>
              <a:t> for all the key Fringe deadlines + info</a:t>
            </a:r>
            <a:endParaRPr sz="1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95"/>
        <p:cNvGrpSpPr/>
        <p:nvPr/>
      </p:nvGrpSpPr>
      <p:grpSpPr>
        <a:xfrm>
          <a:off x="0" y="0"/>
          <a:ext cx="0" cy="0"/>
          <a:chOff x="0" y="0"/>
          <a:chExt cx="0" cy="0"/>
        </a:xfrm>
      </p:grpSpPr>
      <p:sp>
        <p:nvSpPr>
          <p:cNvPr id="96" name="Google Shape;96;p6"/>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6"/>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Your Proposal</a:t>
            </a:r>
            <a:endParaRPr sz="4000" b="0" i="0" u="none" strike="noStrike" cap="none">
              <a:solidFill>
                <a:schemeClr val="lt1"/>
              </a:solidFill>
              <a:latin typeface="Times New Roman"/>
              <a:ea typeface="Times New Roman"/>
              <a:cs typeface="Times New Roman"/>
              <a:sym typeface="Times New Roman"/>
            </a:endParaRPr>
          </a:p>
        </p:txBody>
      </p:sp>
      <p:sp>
        <p:nvSpPr>
          <p:cNvPr id="98" name="Google Shape;98;p6"/>
          <p:cNvSpPr txBox="1"/>
          <p:nvPr/>
        </p:nvSpPr>
        <p:spPr>
          <a:xfrm>
            <a:off x="377325" y="1281000"/>
            <a:ext cx="8191800" cy="3877954"/>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In your proposal, you will need to submit: </a:t>
            </a:r>
            <a:endParaRPr sz="1600" b="0" i="0" u="none" strike="noStrike" cap="none" dirty="0">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Proposal Form </a:t>
            </a:r>
            <a:endParaRPr sz="1600" b="0" i="0" u="none" strike="noStrike" cap="none" dirty="0">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Risk Assessment </a:t>
            </a:r>
            <a:endParaRPr sz="1600" b="0" i="0" u="none" strike="noStrike" cap="none" dirty="0">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Budget Form </a:t>
            </a:r>
            <a:endParaRPr sz="1600" b="0" i="0" u="none" strike="noStrike" cap="none" dirty="0">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Any other information you can provide is also very helpful!</a:t>
            </a:r>
            <a:endParaRPr sz="1600" b="0" i="0" u="none" strike="noStrike" cap="none" dirty="0">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A publicity plan - think beyond just social media and </a:t>
            </a:r>
            <a:r>
              <a:rPr lang="en" sz="1600" b="0" i="0" u="none" strike="noStrike" cap="none" dirty="0" err="1">
                <a:solidFill>
                  <a:srgbClr val="000000"/>
                </a:solidFill>
                <a:latin typeface="Times New Roman"/>
                <a:ea typeface="Times New Roman"/>
                <a:cs typeface="Times New Roman"/>
                <a:sym typeface="Times New Roman"/>
              </a:rPr>
              <a:t>flyering</a:t>
            </a:r>
            <a:r>
              <a:rPr lang="en" sz="1600" b="0" i="0" u="none" strike="noStrike" cap="none" dirty="0">
                <a:solidFill>
                  <a:srgbClr val="000000"/>
                </a:solidFill>
                <a:latin typeface="Times New Roman"/>
                <a:ea typeface="Times New Roman"/>
                <a:cs typeface="Times New Roman"/>
                <a:sym typeface="Times New Roman"/>
              </a:rPr>
              <a:t>, the more the better at the Fringe. Please also include any early graphic design ideas. </a:t>
            </a:r>
            <a:endParaRPr sz="1600" b="0" i="0" u="none" strike="noStrike" cap="none" dirty="0">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Set design sketches - How will you use/fill the space?</a:t>
            </a:r>
            <a:endParaRPr sz="1600" b="0" i="0" u="none" strike="noStrike" cap="none" dirty="0">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Tech details is also very helpful; all technical specs about Greenside venues can be found on their website, </a:t>
            </a:r>
            <a:r>
              <a:rPr lang="en" sz="1600" b="0" i="0" u="sng" strike="noStrike" cap="none" dirty="0">
                <a:solidFill>
                  <a:schemeClr val="hlink"/>
                </a:solidFill>
                <a:latin typeface="Times New Roman"/>
                <a:ea typeface="Times New Roman"/>
                <a:cs typeface="Times New Roman"/>
                <a:sym typeface="Times New Roman"/>
                <a:hlinkClick r:id="rId3"/>
              </a:rPr>
              <a:t>www.greensidevenue.co.uk</a:t>
            </a:r>
            <a:r>
              <a:rPr lang="en" sz="1600" b="0" i="0" u="none" strike="noStrike" cap="none" dirty="0">
                <a:solidFill>
                  <a:srgbClr val="000000"/>
                </a:solidFill>
                <a:latin typeface="Times New Roman"/>
                <a:ea typeface="Times New Roman"/>
                <a:cs typeface="Times New Roman"/>
                <a:sym typeface="Times New Roman"/>
              </a:rPr>
              <a:t> </a:t>
            </a:r>
            <a:endParaRPr sz="1600" b="0" i="0" u="none" strike="noStrike" cap="none" dirty="0">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Proposals are due on </a:t>
            </a:r>
            <a:r>
              <a:rPr lang="en" sz="1600" b="1" dirty="0">
                <a:solidFill>
                  <a:srgbClr val="262626"/>
                </a:solidFill>
                <a:latin typeface="Times New Roman"/>
                <a:ea typeface="Times New Roman"/>
                <a:cs typeface="Times New Roman"/>
                <a:sym typeface="Times New Roman"/>
              </a:rPr>
              <a:t>Friday 31st January</a:t>
            </a:r>
            <a:r>
              <a:rPr lang="en" sz="1600" b="1" i="0" u="none" strike="noStrike" cap="none" dirty="0">
                <a:solidFill>
                  <a:srgbClr val="262626"/>
                </a:solidFill>
                <a:latin typeface="Times New Roman"/>
                <a:ea typeface="Times New Roman"/>
                <a:cs typeface="Times New Roman"/>
                <a:sym typeface="Times New Roman"/>
              </a:rPr>
              <a:t> @ </a:t>
            </a:r>
            <a:r>
              <a:rPr lang="en" sz="1600" b="1" dirty="0">
                <a:solidFill>
                  <a:srgbClr val="262626"/>
                </a:solidFill>
                <a:latin typeface="Times New Roman"/>
                <a:ea typeface="Times New Roman"/>
                <a:cs typeface="Times New Roman"/>
                <a:sym typeface="Times New Roman"/>
              </a:rPr>
              <a:t>23.59</a:t>
            </a:r>
            <a:r>
              <a:rPr lang="en" sz="1600" b="1" i="0" u="none" strike="noStrike" cap="none" dirty="0">
                <a:solidFill>
                  <a:srgbClr val="262626"/>
                </a:solidFill>
                <a:latin typeface="Times New Roman"/>
                <a:ea typeface="Times New Roman"/>
                <a:cs typeface="Times New Roman"/>
                <a:sym typeface="Times New Roman"/>
              </a:rPr>
              <a:t>  </a:t>
            </a:r>
            <a:endParaRPr sz="1600" b="1" i="0" u="none" strike="noStrike" cap="none" dirty="0">
              <a:solidFill>
                <a:srgbClr val="FF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Proposal meeting will occur on </a:t>
            </a:r>
            <a:r>
              <a:rPr lang="en" sz="1600" b="1" dirty="0">
                <a:solidFill>
                  <a:srgbClr val="262626"/>
                </a:solidFill>
                <a:latin typeface="Times New Roman"/>
                <a:ea typeface="Times New Roman"/>
                <a:cs typeface="Times New Roman"/>
                <a:sym typeface="Times New Roman"/>
              </a:rPr>
              <a:t>2nd</a:t>
            </a:r>
            <a:r>
              <a:rPr lang="en" sz="1600" b="1" i="0" u="none" strike="noStrike" cap="none" dirty="0">
                <a:solidFill>
                  <a:srgbClr val="262626"/>
                </a:solidFill>
                <a:latin typeface="Times New Roman"/>
                <a:ea typeface="Times New Roman"/>
                <a:cs typeface="Times New Roman"/>
                <a:sym typeface="Times New Roman"/>
              </a:rPr>
              <a:t> February @ </a:t>
            </a:r>
            <a:r>
              <a:rPr lang="en" sz="1600" b="1" dirty="0">
                <a:solidFill>
                  <a:srgbClr val="262626"/>
                </a:solidFill>
                <a:latin typeface="Times New Roman"/>
                <a:ea typeface="Times New Roman"/>
                <a:cs typeface="Times New Roman"/>
                <a:sym typeface="Times New Roman"/>
              </a:rPr>
              <a:t>1-3</a:t>
            </a:r>
            <a:r>
              <a:rPr lang="en" sz="1600" b="1" i="0" u="none" strike="noStrike" cap="none" dirty="0">
                <a:solidFill>
                  <a:srgbClr val="262626"/>
                </a:solidFill>
                <a:latin typeface="Times New Roman"/>
                <a:ea typeface="Times New Roman"/>
                <a:cs typeface="Times New Roman"/>
                <a:sym typeface="Times New Roman"/>
              </a:rPr>
              <a:t> pm </a:t>
            </a:r>
            <a:r>
              <a:rPr lang="en" sz="1600" b="0" i="0" u="none" strike="noStrike" cap="none" dirty="0">
                <a:solidFill>
                  <a:srgbClr val="000000"/>
                </a:solidFill>
                <a:latin typeface="Times New Roman"/>
                <a:ea typeface="Times New Roman"/>
                <a:cs typeface="Times New Roman"/>
                <a:sym typeface="Times New Roman"/>
              </a:rPr>
              <a:t>and will follow the same format as regular Mermaids proposals</a:t>
            </a:r>
            <a:endParaRPr sz="1600" b="0" i="0" u="none" strike="noStrike" cap="none" dirty="0">
              <a:solidFill>
                <a:srgbClr val="000000"/>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000000"/>
              </a:buClr>
              <a:buSzPts val="1600"/>
              <a:buFont typeface="Times New Roman"/>
              <a:buChar char="●"/>
            </a:pPr>
            <a:r>
              <a:rPr lang="en" sz="1600" b="0" i="0" u="none" strike="noStrike" cap="none" dirty="0">
                <a:solidFill>
                  <a:srgbClr val="000000"/>
                </a:solidFill>
                <a:latin typeface="Times New Roman"/>
                <a:ea typeface="Times New Roman"/>
                <a:cs typeface="Times New Roman"/>
                <a:sym typeface="Times New Roman"/>
              </a:rPr>
              <a:t>Access all the proposal materials </a:t>
            </a:r>
            <a:r>
              <a:rPr lang="en-US" sz="1600" b="0" i="0" u="none" strike="noStrike" cap="none" dirty="0">
                <a:solidFill>
                  <a:srgbClr val="000000"/>
                </a:solidFill>
                <a:latin typeface="Times New Roman"/>
                <a:ea typeface="Times New Roman"/>
                <a:cs typeface="Times New Roman"/>
                <a:sym typeface="Times New Roman"/>
              </a:rPr>
              <a:t>on via Mermaids website!</a:t>
            </a:r>
            <a:endParaRPr sz="1400" b="1" i="0" u="none" strike="noStrike" cap="none" dirty="0">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FF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02"/>
        <p:cNvGrpSpPr/>
        <p:nvPr/>
      </p:nvGrpSpPr>
      <p:grpSpPr>
        <a:xfrm>
          <a:off x="0" y="0"/>
          <a:ext cx="0" cy="0"/>
          <a:chOff x="0" y="0"/>
          <a:chExt cx="0" cy="0"/>
        </a:xfrm>
      </p:grpSpPr>
      <p:sp>
        <p:nvSpPr>
          <p:cNvPr id="103" name="Google Shape;103;p7"/>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7"/>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Fringe Budget</a:t>
            </a:r>
            <a:endParaRPr sz="4000" b="0" i="0" u="none" strike="noStrike" cap="none">
              <a:solidFill>
                <a:schemeClr val="lt1"/>
              </a:solidFill>
              <a:latin typeface="Times New Roman"/>
              <a:ea typeface="Times New Roman"/>
              <a:cs typeface="Times New Roman"/>
              <a:sym typeface="Times New Roman"/>
            </a:endParaRPr>
          </a:p>
        </p:txBody>
      </p:sp>
      <p:pic>
        <p:nvPicPr>
          <p:cNvPr id="105" name="Google Shape;105;p7"/>
          <p:cNvPicPr preferRelativeResize="0"/>
          <p:nvPr/>
        </p:nvPicPr>
        <p:blipFill rotWithShape="1">
          <a:blip r:embed="rId3">
            <a:alphaModFix/>
          </a:blip>
          <a:srcRect/>
          <a:stretch/>
        </p:blipFill>
        <p:spPr>
          <a:xfrm>
            <a:off x="92825" y="1706768"/>
            <a:ext cx="4419600" cy="3357307"/>
          </a:xfrm>
          <a:prstGeom prst="rect">
            <a:avLst/>
          </a:prstGeom>
          <a:noFill/>
          <a:ln>
            <a:noFill/>
          </a:ln>
        </p:spPr>
      </p:pic>
      <p:pic>
        <p:nvPicPr>
          <p:cNvPr id="106" name="Google Shape;106;p7"/>
          <p:cNvPicPr preferRelativeResize="0"/>
          <p:nvPr/>
        </p:nvPicPr>
        <p:blipFill rotWithShape="1">
          <a:blip r:embed="rId4">
            <a:alphaModFix/>
          </a:blip>
          <a:srcRect/>
          <a:stretch/>
        </p:blipFill>
        <p:spPr>
          <a:xfrm>
            <a:off x="829550" y="1706775"/>
            <a:ext cx="833950" cy="625475"/>
          </a:xfrm>
          <a:prstGeom prst="rect">
            <a:avLst/>
          </a:prstGeom>
          <a:noFill/>
          <a:ln>
            <a:noFill/>
          </a:ln>
        </p:spPr>
      </p:pic>
      <p:pic>
        <p:nvPicPr>
          <p:cNvPr id="107" name="Google Shape;107;p7"/>
          <p:cNvPicPr preferRelativeResize="0"/>
          <p:nvPr/>
        </p:nvPicPr>
        <p:blipFill rotWithShape="1">
          <a:blip r:embed="rId4">
            <a:alphaModFix/>
          </a:blip>
          <a:srcRect/>
          <a:stretch/>
        </p:blipFill>
        <p:spPr>
          <a:xfrm>
            <a:off x="829550" y="4627250"/>
            <a:ext cx="833950" cy="625475"/>
          </a:xfrm>
          <a:prstGeom prst="rect">
            <a:avLst/>
          </a:prstGeom>
          <a:noFill/>
          <a:ln>
            <a:noFill/>
          </a:ln>
        </p:spPr>
      </p:pic>
      <p:sp>
        <p:nvSpPr>
          <p:cNvPr id="108" name="Google Shape;108;p7"/>
          <p:cNvSpPr txBox="1"/>
          <p:nvPr/>
        </p:nvSpPr>
        <p:spPr>
          <a:xfrm>
            <a:off x="92700" y="1281000"/>
            <a:ext cx="44196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dk1"/>
                </a:solidFill>
                <a:latin typeface="Times New Roman"/>
                <a:ea typeface="Times New Roman"/>
                <a:cs typeface="Times New Roman"/>
                <a:sym typeface="Times New Roman"/>
              </a:rPr>
              <a:t>Sample Budget Form</a:t>
            </a:r>
            <a:endParaRPr sz="1700" b="0" i="0" u="none" strike="noStrike" cap="none">
              <a:solidFill>
                <a:schemeClr val="dk1"/>
              </a:solidFill>
              <a:latin typeface="Times New Roman"/>
              <a:ea typeface="Times New Roman"/>
              <a:cs typeface="Times New Roman"/>
              <a:sym typeface="Times New Roman"/>
            </a:endParaRPr>
          </a:p>
        </p:txBody>
      </p:sp>
      <p:sp>
        <p:nvSpPr>
          <p:cNvPr id="109" name="Google Shape;109;p7"/>
          <p:cNvSpPr txBox="1"/>
          <p:nvPr/>
        </p:nvSpPr>
        <p:spPr>
          <a:xfrm>
            <a:off x="4647025" y="1706775"/>
            <a:ext cx="4497000" cy="41250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Times New Roman"/>
              <a:buChar char="●"/>
            </a:pPr>
            <a:r>
              <a:rPr lang="en" sz="1600" b="0" i="0" u="none" strike="noStrike" cap="none">
                <a:solidFill>
                  <a:srgbClr val="000000"/>
                </a:solidFill>
                <a:latin typeface="Times New Roman"/>
                <a:ea typeface="Times New Roman"/>
                <a:cs typeface="Times New Roman"/>
                <a:sym typeface="Times New Roman"/>
              </a:rPr>
              <a:t>Venue hire and Fringe registration fees are expensive. Try to keep additional production costs to a minimum: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Show rights</a:t>
            </a:r>
            <a:r>
              <a:rPr lang="en" sz="1600" b="0" i="0" u="none" strike="noStrike" cap="none">
                <a:solidFill>
                  <a:srgbClr val="000000"/>
                </a:solidFill>
                <a:latin typeface="Times New Roman"/>
                <a:ea typeface="Times New Roman"/>
                <a:cs typeface="Times New Roman"/>
                <a:sym typeface="Times New Roman"/>
              </a:rPr>
              <a:t> - public domain/student written shows are very budget friendly and highly encouraged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Tech costs</a:t>
            </a:r>
            <a:r>
              <a:rPr lang="en" sz="1600" b="0" i="0" u="none" strike="noStrike" cap="none">
                <a:solidFill>
                  <a:srgbClr val="000000"/>
                </a:solidFill>
                <a:latin typeface="Times New Roman"/>
                <a:ea typeface="Times New Roman"/>
                <a:cs typeface="Times New Roman"/>
                <a:sym typeface="Times New Roman"/>
              </a:rPr>
              <a:t> - Greenside necessary provides tech equipment. The venues are small so no need for mic hire. </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Props &amp; Set</a:t>
            </a:r>
            <a:r>
              <a:rPr lang="en" sz="1600" b="0" i="0" u="none" strike="noStrike" cap="none">
                <a:solidFill>
                  <a:srgbClr val="000000"/>
                </a:solidFill>
                <a:latin typeface="Times New Roman"/>
                <a:ea typeface="Times New Roman"/>
                <a:cs typeface="Times New Roman"/>
                <a:sym typeface="Times New Roman"/>
              </a:rPr>
              <a:t> - Think about how you can make your show exciting with </a:t>
            </a:r>
            <a:r>
              <a:rPr lang="en" sz="1600" b="0" i="0" u="sng" strike="noStrike" cap="none">
                <a:solidFill>
                  <a:srgbClr val="000000"/>
                </a:solidFill>
                <a:latin typeface="Times New Roman"/>
                <a:ea typeface="Times New Roman"/>
                <a:cs typeface="Times New Roman"/>
                <a:sym typeface="Times New Roman"/>
              </a:rPr>
              <a:t>as little props and set as possible</a:t>
            </a:r>
            <a:r>
              <a:rPr lang="en" sz="1600" b="0" i="0" u="none" strike="noStrike" cap="none">
                <a:solidFill>
                  <a:srgbClr val="000000"/>
                </a:solidFill>
                <a:latin typeface="Times New Roman"/>
                <a:ea typeface="Times New Roman"/>
                <a:cs typeface="Times New Roman"/>
                <a:sym typeface="Times New Roman"/>
              </a:rPr>
              <a:t> to stay budget friendly and mobile in Edinburgh</a:t>
            </a:r>
            <a:endParaRPr sz="16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13"/>
        <p:cNvGrpSpPr/>
        <p:nvPr/>
      </p:nvGrpSpPr>
      <p:grpSpPr>
        <a:xfrm>
          <a:off x="0" y="0"/>
          <a:ext cx="0" cy="0"/>
          <a:chOff x="0" y="0"/>
          <a:chExt cx="0" cy="0"/>
        </a:xfrm>
      </p:grpSpPr>
      <p:sp>
        <p:nvSpPr>
          <p:cNvPr id="114" name="Google Shape;114;p8"/>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8"/>
          <p:cNvSpPr txBox="1"/>
          <p:nvPr/>
        </p:nvSpPr>
        <p:spPr>
          <a:xfrm>
            <a:off x="0" y="175625"/>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Fringe Budget</a:t>
            </a:r>
            <a:endParaRPr sz="4000" b="0" i="0" u="none" strike="noStrike" cap="none">
              <a:solidFill>
                <a:schemeClr val="lt1"/>
              </a:solidFill>
              <a:latin typeface="Times New Roman"/>
              <a:ea typeface="Times New Roman"/>
              <a:cs typeface="Times New Roman"/>
              <a:sym typeface="Times New Roman"/>
            </a:endParaRPr>
          </a:p>
        </p:txBody>
      </p:sp>
      <p:sp>
        <p:nvSpPr>
          <p:cNvPr id="116" name="Google Shape;116;p8"/>
          <p:cNvSpPr txBox="1"/>
          <p:nvPr/>
        </p:nvSpPr>
        <p:spPr>
          <a:xfrm>
            <a:off x="367400" y="1372225"/>
            <a:ext cx="8191800" cy="26475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Times New Roman"/>
              <a:buChar char="●"/>
            </a:pPr>
            <a:r>
              <a:rPr lang="en" sz="1600" b="1" i="0" u="none" strike="noStrike" cap="none">
                <a:solidFill>
                  <a:srgbClr val="000000"/>
                </a:solidFill>
                <a:latin typeface="Times New Roman"/>
                <a:ea typeface="Times New Roman"/>
                <a:cs typeface="Times New Roman"/>
                <a:sym typeface="Times New Roman"/>
              </a:rPr>
              <a:t>Publicity</a:t>
            </a:r>
            <a:r>
              <a:rPr lang="en" sz="1600" b="0" i="0" u="none" strike="noStrike" cap="none">
                <a:solidFill>
                  <a:srgbClr val="000000"/>
                </a:solidFill>
                <a:latin typeface="Times New Roman"/>
                <a:ea typeface="Times New Roman"/>
                <a:cs typeface="Times New Roman"/>
                <a:sym typeface="Times New Roman"/>
              </a:rPr>
              <a:t> - Publicity is a major part of a successful Fringe and requires a greater budget than a regular Mermaids show in St Andrews. A Fringe publicity budget </a:t>
            </a:r>
            <a:r>
              <a:rPr lang="en" sz="1600" b="1" i="0" u="sng" strike="noStrike" cap="none">
                <a:solidFill>
                  <a:srgbClr val="000000"/>
                </a:solidFill>
                <a:latin typeface="Times New Roman"/>
                <a:ea typeface="Times New Roman"/>
                <a:cs typeface="Times New Roman"/>
                <a:sym typeface="Times New Roman"/>
              </a:rPr>
              <a:t>must</a:t>
            </a:r>
            <a:r>
              <a:rPr lang="en" sz="1600" b="0" i="0" u="none" strike="noStrike" cap="none">
                <a:solidFill>
                  <a:srgbClr val="000000"/>
                </a:solidFill>
                <a:latin typeface="Times New Roman"/>
                <a:ea typeface="Times New Roman"/>
                <a:cs typeface="Times New Roman"/>
                <a:sym typeface="Times New Roman"/>
              </a:rPr>
              <a:t> cover a minimum of flyers and the required 20 x A3 posters for the venue - additional material are not a must. A rough estimation of a fringe publicity budget is between </a:t>
            </a:r>
            <a:r>
              <a:rPr lang="en" sz="1600" b="1" i="0" u="none" strike="noStrike" cap="none">
                <a:solidFill>
                  <a:srgbClr val="000000"/>
                </a:solidFill>
                <a:latin typeface="Times New Roman"/>
                <a:ea typeface="Times New Roman"/>
                <a:cs typeface="Times New Roman"/>
                <a:sym typeface="Times New Roman"/>
              </a:rPr>
              <a:t>£</a:t>
            </a:r>
            <a:r>
              <a:rPr lang="en" sz="1600" b="1">
                <a:latin typeface="Times New Roman"/>
                <a:ea typeface="Times New Roman"/>
                <a:cs typeface="Times New Roman"/>
                <a:sym typeface="Times New Roman"/>
              </a:rPr>
              <a:t>80</a:t>
            </a:r>
            <a:r>
              <a:rPr lang="en" sz="1600" b="1" i="0" u="none" strike="noStrike" cap="none">
                <a:solidFill>
                  <a:srgbClr val="000000"/>
                </a:solidFill>
                <a:latin typeface="Times New Roman"/>
                <a:ea typeface="Times New Roman"/>
                <a:cs typeface="Times New Roman"/>
                <a:sym typeface="Times New Roman"/>
              </a:rPr>
              <a:t>-1</a:t>
            </a:r>
            <a:r>
              <a:rPr lang="en" sz="1600" b="1">
                <a:latin typeface="Times New Roman"/>
                <a:ea typeface="Times New Roman"/>
                <a:cs typeface="Times New Roman"/>
                <a:sym typeface="Times New Roman"/>
              </a:rPr>
              <a:t>2</a:t>
            </a:r>
            <a:r>
              <a:rPr lang="en" sz="1600" b="1" i="0" u="none" strike="noStrike" cap="none">
                <a:solidFill>
                  <a:srgbClr val="000000"/>
                </a:solidFill>
                <a:latin typeface="Times New Roman"/>
                <a:ea typeface="Times New Roman"/>
                <a:cs typeface="Times New Roman"/>
                <a:sym typeface="Times New Roman"/>
              </a:rPr>
              <a:t>0</a:t>
            </a:r>
            <a:r>
              <a:rPr lang="en" sz="1600" b="0" i="0" u="none" strike="noStrike" cap="none">
                <a:solidFill>
                  <a:srgbClr val="000000"/>
                </a:solidFill>
                <a:latin typeface="Times New Roman"/>
                <a:ea typeface="Times New Roman"/>
                <a:cs typeface="Times New Roman"/>
                <a:sym typeface="Times New Roman"/>
              </a:rPr>
              <a:t>. </a:t>
            </a: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Times New Roman"/>
                <a:ea typeface="Times New Roman"/>
                <a:cs typeface="Times New Roman"/>
                <a:sym typeface="Times New Roman"/>
              </a:rPr>
              <a:t>Some suggested sources for publicity material:</a:t>
            </a:r>
            <a:r>
              <a:rPr lang="en" sz="1600" b="0" i="0" u="none" strike="noStrike" cap="none">
                <a:solidFill>
                  <a:schemeClr val="dk1"/>
                </a:solidFill>
                <a:latin typeface="Times New Roman"/>
                <a:ea typeface="Times New Roman"/>
                <a:cs typeface="Times New Roman"/>
                <a:sym typeface="Times New Roman"/>
              </a:rPr>
              <a:t>  </a:t>
            </a:r>
            <a:endParaRPr sz="1600" b="0" i="0" u="none" strike="noStrike" cap="none">
              <a:solidFill>
                <a:schemeClr val="dk1"/>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Posters: </a:t>
            </a:r>
            <a:r>
              <a:rPr lang="en" sz="1600" b="0" i="0" u="sng" strike="noStrike" cap="none">
                <a:solidFill>
                  <a:schemeClr val="hlink"/>
                </a:solidFill>
                <a:latin typeface="Times New Roman"/>
                <a:ea typeface="Times New Roman"/>
                <a:cs typeface="Times New Roman"/>
                <a:sym typeface="Times New Roman"/>
                <a:hlinkClick r:id="rId3"/>
              </a:rPr>
              <a:t>LeafletFrog A3 Posters</a:t>
            </a:r>
            <a:endParaRPr sz="16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Flyers: </a:t>
            </a:r>
            <a:r>
              <a:rPr lang="en" sz="1500" b="0" i="0" u="sng" strike="noStrike" cap="none">
                <a:solidFill>
                  <a:schemeClr val="hlink"/>
                </a:solidFill>
                <a:latin typeface="Times New Roman"/>
                <a:ea typeface="Times New Roman"/>
                <a:cs typeface="Times New Roman"/>
                <a:sym typeface="Times New Roman"/>
                <a:hlinkClick r:id="rId4"/>
              </a:rPr>
              <a:t>LeafletFrog A5 Flyers</a:t>
            </a:r>
            <a:endParaRPr sz="20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Stickers: </a:t>
            </a:r>
            <a:r>
              <a:rPr lang="en" sz="1600" b="0" i="0" u="sng" strike="noStrike" cap="none">
                <a:solidFill>
                  <a:schemeClr val="hlink"/>
                </a:solidFill>
                <a:latin typeface="Times New Roman"/>
                <a:ea typeface="Times New Roman"/>
                <a:cs typeface="Times New Roman"/>
                <a:sym typeface="Times New Roman"/>
                <a:hlinkClick r:id="rId5"/>
              </a:rPr>
              <a:t>Banana Print Stickers</a:t>
            </a:r>
            <a:endParaRPr sz="2100" b="0" i="0" u="none" strike="noStrike" cap="none">
              <a:solidFill>
                <a:srgbClr val="000000"/>
              </a:solidFill>
              <a:latin typeface="Times New Roman"/>
              <a:ea typeface="Times New Roman"/>
              <a:cs typeface="Times New Roman"/>
              <a:sym typeface="Times New Roman"/>
            </a:endParaRPr>
          </a:p>
          <a:p>
            <a:pPr marL="914400" marR="0" lvl="1" indent="-330200" algn="l" rtl="0">
              <a:lnSpc>
                <a:spcPct val="100000"/>
              </a:lnSpc>
              <a:spcBef>
                <a:spcPts val="0"/>
              </a:spcBef>
              <a:spcAft>
                <a:spcPts val="0"/>
              </a:spcAft>
              <a:buClr>
                <a:srgbClr val="000000"/>
              </a:buClr>
              <a:buSzPts val="1600"/>
              <a:buFont typeface="Times New Roman"/>
              <a:buChar char="○"/>
            </a:pPr>
            <a:r>
              <a:rPr lang="en" sz="1600" b="0" i="0" u="none" strike="noStrike" cap="none">
                <a:solidFill>
                  <a:srgbClr val="000000"/>
                </a:solidFill>
                <a:latin typeface="Times New Roman"/>
                <a:ea typeface="Times New Roman"/>
                <a:cs typeface="Times New Roman"/>
                <a:sym typeface="Times New Roman"/>
              </a:rPr>
              <a:t>Merchandise: </a:t>
            </a:r>
            <a:r>
              <a:rPr lang="en" sz="1600" b="0" i="0" u="sng" strike="noStrike" cap="none">
                <a:solidFill>
                  <a:schemeClr val="hlink"/>
                </a:solidFill>
                <a:latin typeface="Times New Roman"/>
                <a:ea typeface="Times New Roman"/>
                <a:cs typeface="Times New Roman"/>
                <a:sym typeface="Times New Roman"/>
                <a:hlinkClick r:id="rId6"/>
              </a:rPr>
              <a:t>Yazzoo Personalised Clothing</a:t>
            </a:r>
            <a:endParaRPr sz="1600" b="0" i="0" u="none" strike="noStrike" cap="none">
              <a:solidFill>
                <a:srgbClr val="000000"/>
              </a:solidFill>
              <a:latin typeface="Times New Roman"/>
              <a:ea typeface="Times New Roman"/>
              <a:cs typeface="Times New Roman"/>
              <a:sym typeface="Times New Roman"/>
            </a:endParaRPr>
          </a:p>
        </p:txBody>
      </p:sp>
      <p:sp>
        <p:nvSpPr>
          <p:cNvPr id="117" name="Google Shape;117;p8"/>
          <p:cNvSpPr/>
          <p:nvPr/>
        </p:nvSpPr>
        <p:spPr>
          <a:xfrm>
            <a:off x="565800" y="4079300"/>
            <a:ext cx="7943700" cy="925200"/>
          </a:xfrm>
          <a:prstGeom prst="roundRect">
            <a:avLst>
              <a:gd name="adj" fmla="val 16667"/>
            </a:avLst>
          </a:prstGeom>
          <a:solidFill>
            <a:srgbClr val="26886C"/>
          </a:solidFill>
          <a:ln w="9525" cap="flat" cmpd="sng">
            <a:solidFill>
              <a:srgbClr val="26886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8"/>
          <p:cNvSpPr txBox="1"/>
          <p:nvPr/>
        </p:nvSpPr>
        <p:spPr>
          <a:xfrm>
            <a:off x="565800" y="4110950"/>
            <a:ext cx="7943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Times New Roman"/>
                <a:ea typeface="Times New Roman"/>
                <a:cs typeface="Times New Roman"/>
                <a:sym typeface="Times New Roman"/>
              </a:rPr>
              <a:t>Budget Info to Remember!</a:t>
            </a:r>
            <a:endParaRPr sz="1600" b="0" i="0" u="none" strike="noStrike" cap="none">
              <a:solidFill>
                <a:schemeClr val="lt1"/>
              </a:solidFill>
              <a:latin typeface="Times New Roman"/>
              <a:ea typeface="Times New Roman"/>
              <a:cs typeface="Times New Roman"/>
              <a:sym typeface="Times New Roman"/>
            </a:endParaRPr>
          </a:p>
          <a:p>
            <a:pPr marL="45720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Times New Roman"/>
                <a:ea typeface="Times New Roman"/>
                <a:cs typeface="Times New Roman"/>
                <a:sym typeface="Times New Roman"/>
              </a:rPr>
              <a:t>1. Contingency at 15-20%        2. budget attendance at 0.25     3. Fringe registration fee in contingency </a:t>
            </a:r>
            <a:endParaRPr sz="1400" b="0" i="0" u="none" strike="noStrike" cap="none">
              <a:solidFill>
                <a:schemeClr val="lt1"/>
              </a:solidFill>
              <a:latin typeface="Times New Roman"/>
              <a:ea typeface="Times New Roman"/>
              <a:cs typeface="Times New Roman"/>
              <a:sym typeface="Times New Roman"/>
            </a:endParaRPr>
          </a:p>
          <a:p>
            <a:pPr marL="45720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Times New Roman"/>
                <a:ea typeface="Times New Roman"/>
                <a:cs typeface="Times New Roman"/>
                <a:sym typeface="Times New Roman"/>
              </a:rPr>
              <a:t>4. Mermaids cannot fund travel, accommodation or show merchandise</a:t>
            </a:r>
            <a:endParaRPr sz="1400" b="0" i="0" u="none" strike="noStrike" cap="none">
              <a:solidFill>
                <a:schemeClr val="lt1"/>
              </a:solidFill>
              <a:latin typeface="Times New Roman"/>
              <a:ea typeface="Times New Roman"/>
              <a:cs typeface="Times New Roman"/>
              <a:sym typeface="Times New Roman"/>
            </a:endParaRPr>
          </a:p>
        </p:txBody>
      </p:sp>
      <p:pic>
        <p:nvPicPr>
          <p:cNvPr id="119" name="Google Shape;119;p8"/>
          <p:cNvPicPr preferRelativeResize="0"/>
          <p:nvPr/>
        </p:nvPicPr>
        <p:blipFill rotWithShape="1">
          <a:blip r:embed="rId7">
            <a:alphaModFix/>
          </a:blip>
          <a:srcRect/>
          <a:stretch/>
        </p:blipFill>
        <p:spPr>
          <a:xfrm>
            <a:off x="6017025" y="2571750"/>
            <a:ext cx="2681251" cy="1396475"/>
          </a:xfrm>
          <a:prstGeom prst="rect">
            <a:avLst/>
          </a:prstGeom>
          <a:noFill/>
          <a:ln>
            <a:noFill/>
          </a:ln>
        </p:spPr>
      </p:pic>
      <p:sp>
        <p:nvSpPr>
          <p:cNvPr id="120" name="Google Shape;120;p8"/>
          <p:cNvSpPr/>
          <p:nvPr/>
        </p:nvSpPr>
        <p:spPr>
          <a:xfrm>
            <a:off x="6017025" y="3753375"/>
            <a:ext cx="2681400" cy="21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8"/>
          <p:cNvSpPr txBox="1"/>
          <p:nvPr/>
        </p:nvSpPr>
        <p:spPr>
          <a:xfrm>
            <a:off x="6017025" y="3706875"/>
            <a:ext cx="27705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Times New Roman"/>
                <a:ea typeface="Times New Roman"/>
                <a:cs typeface="Times New Roman"/>
                <a:sym typeface="Times New Roman"/>
              </a:rPr>
              <a:t>Mermaids hope to cover outdoor marketing in Edinburgh!</a:t>
            </a:r>
            <a:endParaRPr sz="8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CFB"/>
        </a:solidFill>
        <a:effectLst/>
      </p:bgPr>
    </p:bg>
    <p:spTree>
      <p:nvGrpSpPr>
        <p:cNvPr id="1" name="Shape 125"/>
        <p:cNvGrpSpPr/>
        <p:nvPr/>
      </p:nvGrpSpPr>
      <p:grpSpPr>
        <a:xfrm>
          <a:off x="0" y="0"/>
          <a:ext cx="0" cy="0"/>
          <a:chOff x="0" y="0"/>
          <a:chExt cx="0" cy="0"/>
        </a:xfrm>
      </p:grpSpPr>
      <p:sp>
        <p:nvSpPr>
          <p:cNvPr id="126" name="Google Shape;126;p9"/>
          <p:cNvSpPr/>
          <p:nvPr/>
        </p:nvSpPr>
        <p:spPr>
          <a:xfrm>
            <a:off x="0" y="0"/>
            <a:ext cx="9144000" cy="1281000"/>
          </a:xfrm>
          <a:prstGeom prst="rect">
            <a:avLst/>
          </a:prstGeom>
          <a:solidFill>
            <a:srgbClr val="2688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9"/>
          <p:cNvSpPr txBox="1"/>
          <p:nvPr/>
        </p:nvSpPr>
        <p:spPr>
          <a:xfrm>
            <a:off x="0" y="2403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0" i="0" u="none" strike="noStrike" cap="none">
                <a:solidFill>
                  <a:schemeClr val="lt1"/>
                </a:solidFill>
                <a:latin typeface="Times New Roman"/>
                <a:ea typeface="Times New Roman"/>
                <a:cs typeface="Times New Roman"/>
                <a:sym typeface="Times New Roman"/>
              </a:rPr>
              <a:t>Mermaids Fringe Slots 202</a:t>
            </a:r>
            <a:r>
              <a:rPr lang="en" sz="4000">
                <a:solidFill>
                  <a:schemeClr val="lt1"/>
                </a:solidFill>
                <a:latin typeface="Times New Roman"/>
                <a:ea typeface="Times New Roman"/>
                <a:cs typeface="Times New Roman"/>
                <a:sym typeface="Times New Roman"/>
              </a:rPr>
              <a:t>5</a:t>
            </a:r>
            <a:endParaRPr sz="4000" b="0" i="0" u="none" strike="noStrike" cap="none">
              <a:solidFill>
                <a:schemeClr val="lt1"/>
              </a:solidFill>
              <a:latin typeface="Times New Roman"/>
              <a:ea typeface="Times New Roman"/>
              <a:cs typeface="Times New Roman"/>
              <a:sym typeface="Times New Roman"/>
            </a:endParaRPr>
          </a:p>
        </p:txBody>
      </p:sp>
      <p:sp>
        <p:nvSpPr>
          <p:cNvPr id="128" name="Google Shape;128;p9"/>
          <p:cNvSpPr txBox="1"/>
          <p:nvPr/>
        </p:nvSpPr>
        <p:spPr>
          <a:xfrm>
            <a:off x="268125" y="1433325"/>
            <a:ext cx="5034300" cy="34162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dk1"/>
                </a:solidFill>
                <a:latin typeface="Times New Roman"/>
                <a:ea typeface="Times New Roman"/>
                <a:cs typeface="Times New Roman"/>
                <a:sym typeface="Times New Roman"/>
              </a:rPr>
              <a:t>Mermaids has </a:t>
            </a:r>
            <a:r>
              <a:rPr lang="en" sz="1600" b="1" dirty="0">
                <a:solidFill>
                  <a:schemeClr val="dk1"/>
                </a:solidFill>
                <a:latin typeface="Times New Roman"/>
                <a:ea typeface="Times New Roman"/>
                <a:cs typeface="Times New Roman"/>
                <a:sym typeface="Times New Roman"/>
              </a:rPr>
              <a:t>3</a:t>
            </a:r>
            <a:r>
              <a:rPr lang="en" sz="1600" b="1" i="0" u="none" strike="noStrike" cap="none" dirty="0">
                <a:solidFill>
                  <a:schemeClr val="dk1"/>
                </a:solidFill>
                <a:latin typeface="Times New Roman"/>
                <a:ea typeface="Times New Roman"/>
                <a:cs typeface="Times New Roman"/>
                <a:sym typeface="Times New Roman"/>
              </a:rPr>
              <a:t> show slots</a:t>
            </a:r>
            <a:r>
              <a:rPr lang="en" sz="1600" b="0" i="0" u="none" strike="noStrike" cap="none" dirty="0">
                <a:solidFill>
                  <a:schemeClr val="dk1"/>
                </a:solidFill>
                <a:latin typeface="Times New Roman"/>
                <a:ea typeface="Times New Roman"/>
                <a:cs typeface="Times New Roman"/>
                <a:sym typeface="Times New Roman"/>
              </a:rPr>
              <a:t> booked for the Fringe 202</a:t>
            </a:r>
            <a:r>
              <a:rPr lang="en" sz="1600" dirty="0">
                <a:solidFill>
                  <a:schemeClr val="dk1"/>
                </a:solidFill>
                <a:latin typeface="Times New Roman"/>
                <a:ea typeface="Times New Roman"/>
                <a:cs typeface="Times New Roman"/>
                <a:sym typeface="Times New Roman"/>
              </a:rPr>
              <a:t>5</a:t>
            </a:r>
            <a:r>
              <a:rPr lang="en" sz="1600" b="0" i="0" u="none" strike="noStrike" cap="none" dirty="0">
                <a:solidFill>
                  <a:schemeClr val="dk1"/>
                </a:solidFill>
                <a:latin typeface="Times New Roman"/>
                <a:ea typeface="Times New Roman"/>
                <a:cs typeface="Times New Roman"/>
                <a:sym typeface="Times New Roman"/>
              </a:rPr>
              <a:t>, all at </a:t>
            </a:r>
            <a:r>
              <a:rPr lang="en" sz="1600" b="0" i="0" u="sng" strike="noStrike" cap="none" dirty="0">
                <a:solidFill>
                  <a:schemeClr val="dk1"/>
                </a:solidFill>
                <a:latin typeface="Times New Roman"/>
                <a:ea typeface="Times New Roman"/>
                <a:cs typeface="Times New Roman"/>
                <a:sym typeface="Times New Roman"/>
              </a:rPr>
              <a:t>Greenside @ </a:t>
            </a:r>
            <a:r>
              <a:rPr lang="en" sz="1600" u="sng" dirty="0">
                <a:solidFill>
                  <a:schemeClr val="dk1"/>
                </a:solidFill>
                <a:latin typeface="Times New Roman"/>
                <a:ea typeface="Times New Roman"/>
                <a:cs typeface="Times New Roman"/>
                <a:sym typeface="Times New Roman"/>
              </a:rPr>
              <a:t>Riddles</a:t>
            </a:r>
            <a:r>
              <a:rPr lang="en" sz="1600" b="0" i="0" u="sng" strike="noStrike" cap="none" dirty="0">
                <a:solidFill>
                  <a:schemeClr val="dk1"/>
                </a:solidFill>
                <a:latin typeface="Times New Roman"/>
                <a:ea typeface="Times New Roman"/>
                <a:cs typeface="Times New Roman"/>
                <a:sym typeface="Times New Roman"/>
              </a:rPr>
              <a:t> Street, </a:t>
            </a:r>
            <a:r>
              <a:rPr lang="en" sz="1600" u="sng" dirty="0">
                <a:solidFill>
                  <a:schemeClr val="dk1"/>
                </a:solidFill>
                <a:latin typeface="Times New Roman"/>
                <a:ea typeface="Times New Roman"/>
                <a:cs typeface="Times New Roman"/>
                <a:sym typeface="Times New Roman"/>
              </a:rPr>
              <a:t>Willow</a:t>
            </a:r>
            <a:r>
              <a:rPr lang="en" sz="1600" b="0" i="0" u="sng" strike="noStrike" cap="none" dirty="0">
                <a:solidFill>
                  <a:schemeClr val="dk1"/>
                </a:solidFill>
                <a:latin typeface="Times New Roman"/>
                <a:ea typeface="Times New Roman"/>
                <a:cs typeface="Times New Roman"/>
                <a:sym typeface="Times New Roman"/>
              </a:rPr>
              <a:t> Studio</a:t>
            </a:r>
            <a:r>
              <a:rPr lang="en" sz="1600" b="0" i="0" u="none" strike="noStrike" cap="none" dirty="0">
                <a:solidFill>
                  <a:schemeClr val="dk1"/>
                </a:solidFill>
                <a:latin typeface="Times New Roman"/>
                <a:ea typeface="Times New Roman"/>
                <a:cs typeface="Times New Roman"/>
                <a:sym typeface="Times New Roman"/>
              </a:rPr>
              <a:t>. Times and dates are approximately as follows:</a:t>
            </a:r>
            <a:endParaRPr sz="16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dirty="0">
              <a:solidFill>
                <a:schemeClr val="dk1"/>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SzPts val="1600"/>
              <a:buFont typeface="Times New Roman"/>
              <a:buAutoNum type="arabicPeriod"/>
            </a:pPr>
            <a:r>
              <a:rPr lang="en" sz="1600" b="0" i="0" u="none" strike="noStrike" cap="none" dirty="0">
                <a:solidFill>
                  <a:schemeClr val="dk1"/>
                </a:solidFill>
                <a:latin typeface="Times New Roman"/>
                <a:ea typeface="Times New Roman"/>
                <a:cs typeface="Times New Roman"/>
                <a:sym typeface="Times New Roman"/>
              </a:rPr>
              <a:t>Week 1, </a:t>
            </a:r>
            <a:r>
              <a:rPr lang="en" sz="1600" b="1" i="0" u="none" strike="noStrike" cap="none" dirty="0">
                <a:solidFill>
                  <a:srgbClr val="26886C"/>
                </a:solidFill>
                <a:latin typeface="Times New Roman"/>
                <a:ea typeface="Times New Roman"/>
                <a:cs typeface="Times New Roman"/>
                <a:sym typeface="Times New Roman"/>
              </a:rPr>
              <a:t>August </a:t>
            </a:r>
            <a:r>
              <a:rPr lang="en" sz="1600" b="1" dirty="0">
                <a:solidFill>
                  <a:srgbClr val="26886C"/>
                </a:solidFill>
                <a:latin typeface="Times New Roman"/>
                <a:ea typeface="Times New Roman"/>
                <a:cs typeface="Times New Roman"/>
                <a:sym typeface="Times New Roman"/>
              </a:rPr>
              <a:t>1st</a:t>
            </a:r>
            <a:r>
              <a:rPr lang="en" sz="1600" b="1" i="0" u="none" strike="noStrike" cap="none" dirty="0">
                <a:solidFill>
                  <a:srgbClr val="26886C"/>
                </a:solidFill>
                <a:latin typeface="Times New Roman"/>
                <a:ea typeface="Times New Roman"/>
                <a:cs typeface="Times New Roman"/>
                <a:sym typeface="Times New Roman"/>
              </a:rPr>
              <a:t> - </a:t>
            </a:r>
            <a:r>
              <a:rPr lang="en" sz="1600" b="1" dirty="0">
                <a:solidFill>
                  <a:srgbClr val="26886C"/>
                </a:solidFill>
                <a:latin typeface="Times New Roman"/>
                <a:ea typeface="Times New Roman"/>
                <a:cs typeface="Times New Roman"/>
                <a:sym typeface="Times New Roman"/>
              </a:rPr>
              <a:t>9th</a:t>
            </a:r>
            <a:r>
              <a:rPr lang="en" sz="1600" b="0" i="0" u="none" strike="noStrike" cap="none" dirty="0">
                <a:solidFill>
                  <a:schemeClr val="dk1"/>
                </a:solidFill>
                <a:latin typeface="Times New Roman"/>
                <a:ea typeface="Times New Roman"/>
                <a:cs typeface="Times New Roman"/>
                <a:sym typeface="Times New Roman"/>
              </a:rPr>
              <a:t> @ 12:</a:t>
            </a:r>
            <a:r>
              <a:rPr lang="en" sz="1600" dirty="0">
                <a:solidFill>
                  <a:schemeClr val="dk1"/>
                </a:solidFill>
                <a:latin typeface="Times New Roman"/>
                <a:ea typeface="Times New Roman"/>
                <a:cs typeface="Times New Roman"/>
                <a:sym typeface="Times New Roman"/>
              </a:rPr>
              <a:t>4</a:t>
            </a:r>
            <a:r>
              <a:rPr lang="en" sz="1600" b="0" i="0" u="none" strike="noStrike" cap="none" dirty="0">
                <a:solidFill>
                  <a:schemeClr val="dk1"/>
                </a:solidFill>
                <a:latin typeface="Times New Roman"/>
                <a:ea typeface="Times New Roman"/>
                <a:cs typeface="Times New Roman"/>
                <a:sym typeface="Times New Roman"/>
              </a:rPr>
              <a:t>0-13:</a:t>
            </a:r>
            <a:r>
              <a:rPr lang="en" sz="1600" dirty="0">
                <a:solidFill>
                  <a:schemeClr val="dk1"/>
                </a:solidFill>
                <a:latin typeface="Times New Roman"/>
                <a:ea typeface="Times New Roman"/>
                <a:cs typeface="Times New Roman"/>
                <a:sym typeface="Times New Roman"/>
              </a:rPr>
              <a:t>5</a:t>
            </a:r>
            <a:r>
              <a:rPr lang="en" sz="1600" b="0" i="0" u="none" strike="noStrike" cap="none" dirty="0">
                <a:solidFill>
                  <a:schemeClr val="dk1"/>
                </a:solidFill>
                <a:latin typeface="Times New Roman"/>
                <a:ea typeface="Times New Roman"/>
                <a:cs typeface="Times New Roman"/>
                <a:sym typeface="Times New Roman"/>
              </a:rPr>
              <a:t>0</a:t>
            </a:r>
            <a:endParaRPr sz="1600" dirty="0">
              <a:solidFill>
                <a:schemeClr val="dk1"/>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SzPts val="1600"/>
              <a:buFont typeface="Times New Roman"/>
              <a:buAutoNum type="arabicPeriod"/>
            </a:pPr>
            <a:r>
              <a:rPr lang="en" sz="1600" b="0" i="0" u="none" strike="noStrike" cap="none" dirty="0">
                <a:solidFill>
                  <a:schemeClr val="dk1"/>
                </a:solidFill>
                <a:latin typeface="Times New Roman"/>
                <a:ea typeface="Times New Roman"/>
                <a:cs typeface="Times New Roman"/>
                <a:sym typeface="Times New Roman"/>
              </a:rPr>
              <a:t>Week 2, </a:t>
            </a:r>
            <a:r>
              <a:rPr lang="en" sz="1600" b="1" i="0" u="none" strike="noStrike" cap="none" dirty="0">
                <a:solidFill>
                  <a:srgbClr val="26886C"/>
                </a:solidFill>
                <a:latin typeface="Times New Roman"/>
                <a:ea typeface="Times New Roman"/>
                <a:cs typeface="Times New Roman"/>
                <a:sym typeface="Times New Roman"/>
              </a:rPr>
              <a:t>August </a:t>
            </a:r>
            <a:r>
              <a:rPr lang="en" sz="1600" b="1" dirty="0">
                <a:solidFill>
                  <a:srgbClr val="26886C"/>
                </a:solidFill>
                <a:latin typeface="Times New Roman"/>
                <a:ea typeface="Times New Roman"/>
                <a:cs typeface="Times New Roman"/>
                <a:sym typeface="Times New Roman"/>
              </a:rPr>
              <a:t>11th</a:t>
            </a:r>
            <a:r>
              <a:rPr lang="en" sz="1600" b="1" i="0" u="none" strike="noStrike" cap="none" dirty="0">
                <a:solidFill>
                  <a:srgbClr val="26886C"/>
                </a:solidFill>
                <a:latin typeface="Times New Roman"/>
                <a:ea typeface="Times New Roman"/>
                <a:cs typeface="Times New Roman"/>
                <a:sym typeface="Times New Roman"/>
              </a:rPr>
              <a:t> -</a:t>
            </a:r>
            <a:r>
              <a:rPr lang="en" sz="1600" b="1" dirty="0">
                <a:solidFill>
                  <a:srgbClr val="26886C"/>
                </a:solidFill>
                <a:latin typeface="Times New Roman"/>
                <a:ea typeface="Times New Roman"/>
                <a:cs typeface="Times New Roman"/>
                <a:sym typeface="Times New Roman"/>
              </a:rPr>
              <a:t>16th</a:t>
            </a:r>
            <a:r>
              <a:rPr lang="en" sz="1600" b="0" i="0" u="none" strike="noStrike" cap="none" dirty="0">
                <a:solidFill>
                  <a:schemeClr val="dk1"/>
                </a:solidFill>
                <a:latin typeface="Times New Roman"/>
                <a:ea typeface="Times New Roman"/>
                <a:cs typeface="Times New Roman"/>
                <a:sym typeface="Times New Roman"/>
              </a:rPr>
              <a:t> @ 1</a:t>
            </a:r>
            <a:r>
              <a:rPr lang="en" sz="1600" dirty="0">
                <a:solidFill>
                  <a:schemeClr val="dk1"/>
                </a:solidFill>
                <a:latin typeface="Times New Roman"/>
                <a:ea typeface="Times New Roman"/>
                <a:cs typeface="Times New Roman"/>
                <a:sym typeface="Times New Roman"/>
              </a:rPr>
              <a:t>2</a:t>
            </a:r>
            <a:r>
              <a:rPr lang="en" sz="1600" b="0" i="0" u="none" strike="noStrike" cap="none" dirty="0">
                <a:solidFill>
                  <a:schemeClr val="dk1"/>
                </a:solidFill>
                <a:latin typeface="Times New Roman"/>
                <a:ea typeface="Times New Roman"/>
                <a:cs typeface="Times New Roman"/>
                <a:sym typeface="Times New Roman"/>
              </a:rPr>
              <a:t>:40 - 1</a:t>
            </a:r>
            <a:r>
              <a:rPr lang="en" sz="1600" dirty="0">
                <a:solidFill>
                  <a:schemeClr val="dk1"/>
                </a:solidFill>
                <a:latin typeface="Times New Roman"/>
                <a:ea typeface="Times New Roman"/>
                <a:cs typeface="Times New Roman"/>
                <a:sym typeface="Times New Roman"/>
              </a:rPr>
              <a:t>5</a:t>
            </a:r>
            <a:r>
              <a:rPr lang="en" sz="1600" b="0" i="0" u="none" strike="noStrike" cap="none" dirty="0">
                <a:solidFill>
                  <a:schemeClr val="dk1"/>
                </a:solidFill>
                <a:latin typeface="Times New Roman"/>
                <a:ea typeface="Times New Roman"/>
                <a:cs typeface="Times New Roman"/>
                <a:sym typeface="Times New Roman"/>
              </a:rPr>
              <a:t>:50</a:t>
            </a:r>
            <a:endParaRPr sz="1600" dirty="0">
              <a:solidFill>
                <a:schemeClr val="dk1"/>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SzPts val="1600"/>
              <a:buFont typeface="Times New Roman"/>
              <a:buAutoNum type="arabicPeriod"/>
            </a:pPr>
            <a:r>
              <a:rPr lang="en" sz="1600" b="0" i="0" u="none" strike="noStrike" cap="none" dirty="0">
                <a:solidFill>
                  <a:schemeClr val="dk1"/>
                </a:solidFill>
                <a:latin typeface="Times New Roman"/>
                <a:ea typeface="Times New Roman"/>
                <a:cs typeface="Times New Roman"/>
                <a:sym typeface="Times New Roman"/>
              </a:rPr>
              <a:t>Week 3, </a:t>
            </a:r>
            <a:r>
              <a:rPr lang="en" sz="1600" b="1" i="0" u="none" strike="noStrike" cap="none" dirty="0">
                <a:solidFill>
                  <a:srgbClr val="26886C"/>
                </a:solidFill>
                <a:latin typeface="Times New Roman"/>
                <a:ea typeface="Times New Roman"/>
                <a:cs typeface="Times New Roman"/>
                <a:sym typeface="Times New Roman"/>
              </a:rPr>
              <a:t>August </a:t>
            </a:r>
            <a:r>
              <a:rPr lang="en" sz="1600" b="1" dirty="0">
                <a:solidFill>
                  <a:srgbClr val="26886C"/>
                </a:solidFill>
                <a:latin typeface="Times New Roman"/>
                <a:ea typeface="Times New Roman"/>
                <a:cs typeface="Times New Roman"/>
                <a:sym typeface="Times New Roman"/>
              </a:rPr>
              <a:t>18th</a:t>
            </a:r>
            <a:r>
              <a:rPr lang="en" sz="1600" b="1" i="0" u="none" strike="noStrike" cap="none" dirty="0">
                <a:solidFill>
                  <a:srgbClr val="26886C"/>
                </a:solidFill>
                <a:latin typeface="Times New Roman"/>
                <a:ea typeface="Times New Roman"/>
                <a:cs typeface="Times New Roman"/>
                <a:sym typeface="Times New Roman"/>
              </a:rPr>
              <a:t> - </a:t>
            </a:r>
            <a:r>
              <a:rPr lang="en" sz="1600" b="1" dirty="0">
                <a:solidFill>
                  <a:srgbClr val="26886C"/>
                </a:solidFill>
                <a:latin typeface="Times New Roman"/>
                <a:ea typeface="Times New Roman"/>
                <a:cs typeface="Times New Roman"/>
                <a:sym typeface="Times New Roman"/>
              </a:rPr>
              <a:t>23rd</a:t>
            </a:r>
            <a:r>
              <a:rPr lang="en" sz="1600" b="0" i="0" u="none" strike="noStrike" cap="none" dirty="0">
                <a:solidFill>
                  <a:schemeClr val="dk1"/>
                </a:solidFill>
                <a:latin typeface="Times New Roman"/>
                <a:ea typeface="Times New Roman"/>
                <a:cs typeface="Times New Roman"/>
                <a:sym typeface="Times New Roman"/>
              </a:rPr>
              <a:t> @ 1</a:t>
            </a:r>
            <a:r>
              <a:rPr lang="en" sz="1600" dirty="0">
                <a:solidFill>
                  <a:schemeClr val="dk1"/>
                </a:solidFill>
                <a:latin typeface="Times New Roman"/>
                <a:ea typeface="Times New Roman"/>
                <a:cs typeface="Times New Roman"/>
                <a:sym typeface="Times New Roman"/>
              </a:rPr>
              <a:t>2</a:t>
            </a:r>
            <a:r>
              <a:rPr lang="en" sz="1600" b="0" i="0" u="none" strike="noStrike" cap="none" dirty="0">
                <a:solidFill>
                  <a:schemeClr val="dk1"/>
                </a:solidFill>
                <a:latin typeface="Times New Roman"/>
                <a:ea typeface="Times New Roman"/>
                <a:cs typeface="Times New Roman"/>
                <a:sym typeface="Times New Roman"/>
              </a:rPr>
              <a:t>:40  - 1</a:t>
            </a:r>
            <a:r>
              <a:rPr lang="en" sz="1600" dirty="0">
                <a:solidFill>
                  <a:schemeClr val="dk1"/>
                </a:solidFill>
                <a:latin typeface="Times New Roman"/>
                <a:ea typeface="Times New Roman"/>
                <a:cs typeface="Times New Roman"/>
                <a:sym typeface="Times New Roman"/>
              </a:rPr>
              <a:t>5</a:t>
            </a:r>
            <a:r>
              <a:rPr lang="en" sz="1600" b="0" i="0" u="none" strike="noStrike" cap="none" dirty="0">
                <a:solidFill>
                  <a:schemeClr val="dk1"/>
                </a:solidFill>
                <a:latin typeface="Times New Roman"/>
                <a:ea typeface="Times New Roman"/>
                <a:cs typeface="Times New Roman"/>
                <a:sym typeface="Times New Roman"/>
              </a:rPr>
              <a:t>:50</a:t>
            </a:r>
            <a:endParaRPr sz="1600" b="0" i="0" u="sng"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Times New Roman"/>
                <a:ea typeface="Times New Roman"/>
                <a:cs typeface="Times New Roman"/>
                <a:sym typeface="Times New Roman"/>
              </a:rPr>
              <a:t>Please do not contact Greenside unless asked to do so by Mermaids!</a:t>
            </a:r>
            <a:r>
              <a:rPr lang="en" sz="1600" b="0" i="0" u="none" strike="noStrike" cap="none" dirty="0">
                <a:solidFill>
                  <a:schemeClr val="dk1"/>
                </a:solidFill>
                <a:latin typeface="Times New Roman"/>
                <a:ea typeface="Times New Roman"/>
                <a:cs typeface="Times New Roman"/>
                <a:sym typeface="Times New Roman"/>
              </a:rPr>
              <a:t> Feel free to direct any questions to </a:t>
            </a:r>
            <a:r>
              <a:rPr lang="en" sz="1600" u="sng" dirty="0">
                <a:solidFill>
                  <a:schemeClr val="hlink"/>
                </a:solidFill>
                <a:latin typeface="Times New Roman"/>
                <a:ea typeface="Times New Roman"/>
                <a:cs typeface="Times New Roman"/>
                <a:sym typeface="Times New Roman"/>
                <a:hlinkClick r:id="rId3"/>
              </a:rPr>
              <a:t>MermaidsFringe@st-andrews.ac.uk</a:t>
            </a:r>
            <a:endParaRPr sz="16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endParaRPr sz="1700" b="0" i="0" u="sng"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Times New Roman"/>
              <a:ea typeface="Times New Roman"/>
              <a:cs typeface="Times New Roman"/>
              <a:sym typeface="Times New Roman"/>
            </a:endParaRPr>
          </a:p>
        </p:txBody>
      </p:sp>
      <p:pic>
        <p:nvPicPr>
          <p:cNvPr id="129" name="Google Shape;129;p9"/>
          <p:cNvPicPr preferRelativeResize="0"/>
          <p:nvPr/>
        </p:nvPicPr>
        <p:blipFill rotWithShape="1">
          <a:blip r:embed="rId4">
            <a:alphaModFix/>
          </a:blip>
          <a:srcRect l="7351" t="7868" r="13258"/>
          <a:stretch/>
        </p:blipFill>
        <p:spPr>
          <a:xfrm>
            <a:off x="5320437" y="1480200"/>
            <a:ext cx="3823564" cy="3663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1629</Words>
  <Application>Microsoft Macintosh PowerPoint</Application>
  <PresentationFormat>Affichage à l'écran (16:9)</PresentationFormat>
  <Paragraphs>125</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Times New Roman</vt:lpstr>
      <vt:lpstr>Merriweather</vt:lpstr>
      <vt:lpstr>Arial</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Robert Moran</cp:lastModifiedBy>
  <cp:revision>1</cp:revision>
  <dcterms:modified xsi:type="dcterms:W3CDTF">2024-11-04T18:34:16Z</dcterms:modified>
</cp:coreProperties>
</file>